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2"/>
  </p:notesMasterIdLst>
  <p:sldIdLst>
    <p:sldId id="287" r:id="rId2"/>
    <p:sldId id="288" r:id="rId3"/>
    <p:sldId id="299" r:id="rId4"/>
    <p:sldId id="260" r:id="rId5"/>
    <p:sldId id="274" r:id="rId6"/>
    <p:sldId id="266" r:id="rId7"/>
    <p:sldId id="267" r:id="rId8"/>
    <p:sldId id="262" r:id="rId9"/>
    <p:sldId id="263" r:id="rId10"/>
    <p:sldId id="302" r:id="rId11"/>
    <p:sldId id="304" r:id="rId12"/>
    <p:sldId id="305" r:id="rId13"/>
    <p:sldId id="265" r:id="rId14"/>
    <p:sldId id="259" r:id="rId15"/>
    <p:sldId id="306" r:id="rId16"/>
    <p:sldId id="279" r:id="rId17"/>
    <p:sldId id="307" r:id="rId18"/>
    <p:sldId id="280" r:id="rId19"/>
    <p:sldId id="308" r:id="rId20"/>
    <p:sldId id="311" r:id="rId21"/>
    <p:sldId id="281" r:id="rId22"/>
    <p:sldId id="309" r:id="rId23"/>
    <p:sldId id="282" r:id="rId24"/>
    <p:sldId id="261" r:id="rId25"/>
    <p:sldId id="275" r:id="rId26"/>
    <p:sldId id="300" r:id="rId27"/>
    <p:sldId id="291" r:id="rId28"/>
    <p:sldId id="292" r:id="rId29"/>
    <p:sldId id="295" r:id="rId30"/>
    <p:sldId id="314" r:id="rId31"/>
    <p:sldId id="313" r:id="rId32"/>
    <p:sldId id="294" r:id="rId33"/>
    <p:sldId id="296" r:id="rId34"/>
    <p:sldId id="297" r:id="rId35"/>
    <p:sldId id="315" r:id="rId36"/>
    <p:sldId id="298" r:id="rId37"/>
    <p:sldId id="310" r:id="rId38"/>
    <p:sldId id="284" r:id="rId39"/>
    <p:sldId id="289" r:id="rId40"/>
    <p:sldId id="312"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77472825680" initials="7" lastIdx="1" clrIdx="0">
    <p:extLst>
      <p:ext uri="{19B8F6BF-5375-455C-9EA6-DF929625EA0E}">
        <p15:presenceInfo xmlns:p15="http://schemas.microsoft.com/office/powerpoint/2012/main" userId="f4ffaf6f244073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41" autoAdjust="0"/>
    <p:restoredTop sz="94671" autoAdjust="0"/>
  </p:normalViewPr>
  <p:slideViewPr>
    <p:cSldViewPr>
      <p:cViewPr varScale="1">
        <p:scale>
          <a:sx n="87" d="100"/>
          <a:sy n="87" d="100"/>
        </p:scale>
        <p:origin x="906"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9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1-30T20:51:20.159" idx="1">
    <p:pos x="10" y="10"/>
    <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243781-F9FE-4C8B-9B7A-1C1F7B1771EC}"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ru-RU"/>
        </a:p>
      </dgm:t>
    </dgm:pt>
    <dgm:pt modelId="{51161934-DEAE-4D0A-B35B-4B4FF5D4B4C5}">
      <dgm:prSet custT="1"/>
      <dgm:spPr/>
      <dgm:t>
        <a:bodyPr/>
        <a:lstStyle/>
        <a:p>
          <a:r>
            <a:rPr lang="ru-RU" sz="2400" dirty="0">
              <a:latin typeface="Times New Roman" pitchFamily="18" charset="0"/>
              <a:cs typeface="Times New Roman" pitchFamily="18" charset="0"/>
            </a:rPr>
            <a:t>Вольвокс </a:t>
          </a:r>
          <a:r>
            <a:rPr lang="ru-RU" sz="2400" dirty="0" err="1">
              <a:latin typeface="Times New Roman" pitchFamily="18" charset="0"/>
              <a:cs typeface="Times New Roman" pitchFamily="18" charset="0"/>
            </a:rPr>
            <a:t>жасыл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балдырлары</a:t>
          </a:r>
          <a:r>
            <a:rPr lang="ru-RU"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Volvocophyceae</a:t>
          </a:r>
          <a:r>
            <a:rPr lang="en-US" sz="2400" dirty="0">
              <a:latin typeface="Times New Roman" pitchFamily="18" charset="0"/>
              <a:cs typeface="Times New Roman" pitchFamily="18" charset="0"/>
            </a:rPr>
            <a:t>);</a:t>
          </a:r>
        </a:p>
      </dgm:t>
    </dgm:pt>
    <dgm:pt modelId="{70C7994D-4228-445B-B0A2-EA279D7BB384}" type="parTrans" cxnId="{636EFCB4-3FA7-4681-A8FE-7F767869711B}">
      <dgm:prSet/>
      <dgm:spPr/>
      <dgm:t>
        <a:bodyPr/>
        <a:lstStyle/>
        <a:p>
          <a:endParaRPr lang="ru-RU"/>
        </a:p>
      </dgm:t>
    </dgm:pt>
    <dgm:pt modelId="{F0E8B5F9-0765-4E48-9E4C-5241302729B9}" type="sibTrans" cxnId="{636EFCB4-3FA7-4681-A8FE-7F767869711B}">
      <dgm:prSet/>
      <dgm:spPr/>
      <dgm:t>
        <a:bodyPr/>
        <a:lstStyle/>
        <a:p>
          <a:endParaRPr lang="ru-RU"/>
        </a:p>
      </dgm:t>
    </dgm:pt>
    <dgm:pt modelId="{19359590-1662-4FEC-BBCA-C7D4E2261E7A}">
      <dgm:prSet custT="1"/>
      <dgm:spPr/>
      <dgm:t>
        <a:bodyPr/>
        <a:lstStyle/>
        <a:p>
          <a:r>
            <a:rPr lang="ru-RU" sz="2400">
              <a:latin typeface="Times New Roman" pitchFamily="18" charset="0"/>
              <a:cs typeface="Times New Roman" pitchFamily="18" charset="0"/>
            </a:rPr>
            <a:t>хлорококк жасыл балдырлары (протококк) (</a:t>
          </a:r>
          <a:r>
            <a:rPr lang="en-US" sz="2400">
              <a:latin typeface="Times New Roman" pitchFamily="18" charset="0"/>
              <a:cs typeface="Times New Roman" pitchFamily="18" charset="0"/>
            </a:rPr>
            <a:t>Chlorococcophyceae, Protococcohyceae);</a:t>
          </a:r>
          <a:endParaRPr lang="en-US" sz="2400" dirty="0">
            <a:latin typeface="Times New Roman" pitchFamily="18" charset="0"/>
            <a:cs typeface="Times New Roman" pitchFamily="18" charset="0"/>
          </a:endParaRPr>
        </a:p>
      </dgm:t>
    </dgm:pt>
    <dgm:pt modelId="{202EC7B9-F873-4225-9CEC-875CDD24024A}" type="parTrans" cxnId="{8E6784DA-D398-455B-9397-3002F3CEC794}">
      <dgm:prSet/>
      <dgm:spPr/>
      <dgm:t>
        <a:bodyPr/>
        <a:lstStyle/>
        <a:p>
          <a:endParaRPr lang="ru-RU"/>
        </a:p>
      </dgm:t>
    </dgm:pt>
    <dgm:pt modelId="{5350943D-F399-4284-AF32-2CCED641D9E7}" type="sibTrans" cxnId="{8E6784DA-D398-455B-9397-3002F3CEC794}">
      <dgm:prSet/>
      <dgm:spPr/>
      <dgm:t>
        <a:bodyPr/>
        <a:lstStyle/>
        <a:p>
          <a:endParaRPr lang="ru-RU"/>
        </a:p>
      </dgm:t>
    </dgm:pt>
    <dgm:pt modelId="{A58AB80E-5AFB-49DC-9499-E3EDC6291FDF}">
      <dgm:prSet custT="1"/>
      <dgm:spPr/>
      <dgm:t>
        <a:bodyPr/>
        <a:lstStyle/>
        <a:p>
          <a:r>
            <a:rPr lang="ru-RU" sz="2400">
              <a:latin typeface="Times New Roman" pitchFamily="18" charset="0"/>
              <a:cs typeface="Times New Roman" pitchFamily="18" charset="0"/>
            </a:rPr>
            <a:t>улотрикс жасыл балдырлары (</a:t>
          </a:r>
          <a:r>
            <a:rPr lang="en-US" sz="2400">
              <a:latin typeface="Times New Roman" pitchFamily="18" charset="0"/>
              <a:cs typeface="Times New Roman" pitchFamily="18" charset="0"/>
            </a:rPr>
            <a:t>Ulotr</a:t>
          </a:r>
          <a:r>
            <a:rPr lang="ru-RU" sz="2400">
              <a:latin typeface="Times New Roman" pitchFamily="18" charset="0"/>
              <a:cs typeface="Times New Roman" pitchFamily="18" charset="0"/>
            </a:rPr>
            <a:t>і</a:t>
          </a:r>
          <a:r>
            <a:rPr lang="en-US" sz="2400">
              <a:latin typeface="Times New Roman" pitchFamily="18" charset="0"/>
              <a:cs typeface="Times New Roman" pitchFamily="18" charset="0"/>
            </a:rPr>
            <a:t>chophyceae);</a:t>
          </a:r>
          <a:endParaRPr lang="en-US" sz="2400" dirty="0">
            <a:latin typeface="Times New Roman" pitchFamily="18" charset="0"/>
            <a:cs typeface="Times New Roman" pitchFamily="18" charset="0"/>
          </a:endParaRPr>
        </a:p>
      </dgm:t>
    </dgm:pt>
    <dgm:pt modelId="{2849B581-7F0D-4D52-837E-3259C2D649FC}" type="parTrans" cxnId="{FC91DD72-FD9E-4774-A4CE-A8A207644841}">
      <dgm:prSet/>
      <dgm:spPr/>
      <dgm:t>
        <a:bodyPr/>
        <a:lstStyle/>
        <a:p>
          <a:endParaRPr lang="ru-RU"/>
        </a:p>
      </dgm:t>
    </dgm:pt>
    <dgm:pt modelId="{05DD7498-1842-420E-A8E8-5F8493F1F1C1}" type="sibTrans" cxnId="{FC91DD72-FD9E-4774-A4CE-A8A207644841}">
      <dgm:prSet/>
      <dgm:spPr/>
      <dgm:t>
        <a:bodyPr/>
        <a:lstStyle/>
        <a:p>
          <a:endParaRPr lang="ru-RU"/>
        </a:p>
      </dgm:t>
    </dgm:pt>
    <dgm:pt modelId="{EC84F250-E328-44BB-A875-D223977DE867}">
      <dgm:prSet custT="1"/>
      <dgm:spPr/>
      <dgm:t>
        <a:bodyPr/>
        <a:lstStyle/>
        <a:p>
          <a:r>
            <a:rPr lang="ru-RU" sz="2400">
              <a:latin typeface="Times New Roman" pitchFamily="18" charset="0"/>
              <a:cs typeface="Times New Roman" pitchFamily="18" charset="0"/>
            </a:rPr>
            <a:t>сифонды жасыл балдырлары (</a:t>
          </a:r>
          <a:r>
            <a:rPr lang="en-US" sz="2400">
              <a:latin typeface="Times New Roman" pitchFamily="18" charset="0"/>
              <a:cs typeface="Times New Roman" pitchFamily="18" charset="0"/>
            </a:rPr>
            <a:t>S</a:t>
          </a:r>
          <a:r>
            <a:rPr lang="ru-RU" sz="2400">
              <a:latin typeface="Times New Roman" pitchFamily="18" charset="0"/>
              <a:cs typeface="Times New Roman" pitchFamily="18" charset="0"/>
            </a:rPr>
            <a:t>і</a:t>
          </a:r>
          <a:r>
            <a:rPr lang="en-US" sz="2400">
              <a:latin typeface="Times New Roman" pitchFamily="18" charset="0"/>
              <a:cs typeface="Times New Roman" pitchFamily="18" charset="0"/>
            </a:rPr>
            <a:t>phonophyceae);</a:t>
          </a:r>
          <a:endParaRPr lang="en-US" sz="2400" dirty="0">
            <a:latin typeface="Times New Roman" pitchFamily="18" charset="0"/>
            <a:cs typeface="Times New Roman" pitchFamily="18" charset="0"/>
          </a:endParaRPr>
        </a:p>
      </dgm:t>
    </dgm:pt>
    <dgm:pt modelId="{B9BAA22C-884D-4B3A-BA02-D4A63411832C}" type="parTrans" cxnId="{D139E68C-7AB7-4FEF-AC58-1FC0EF64F7EA}">
      <dgm:prSet/>
      <dgm:spPr/>
      <dgm:t>
        <a:bodyPr/>
        <a:lstStyle/>
        <a:p>
          <a:endParaRPr lang="ru-RU"/>
        </a:p>
      </dgm:t>
    </dgm:pt>
    <dgm:pt modelId="{B5D9D65E-7F8D-42D4-BFCA-BE95F34EDA76}" type="sibTrans" cxnId="{D139E68C-7AB7-4FEF-AC58-1FC0EF64F7EA}">
      <dgm:prSet/>
      <dgm:spPr/>
      <dgm:t>
        <a:bodyPr/>
        <a:lstStyle/>
        <a:p>
          <a:endParaRPr lang="ru-RU"/>
        </a:p>
      </dgm:t>
    </dgm:pt>
    <dgm:pt modelId="{5533EA8E-8A47-4BBB-96B3-AE6017C927BA}">
      <dgm:prSet custT="1"/>
      <dgm:spPr/>
      <dgm:t>
        <a:bodyPr/>
        <a:lstStyle/>
        <a:p>
          <a:r>
            <a:rPr lang="ru-RU" sz="2400">
              <a:latin typeface="Times New Roman" pitchFamily="18" charset="0"/>
              <a:cs typeface="Times New Roman" pitchFamily="18" charset="0"/>
            </a:rPr>
            <a:t>Конъюгаттар (</a:t>
          </a:r>
          <a:r>
            <a:rPr lang="en-US" sz="2400">
              <a:latin typeface="Times New Roman" pitchFamily="18" charset="0"/>
              <a:cs typeface="Times New Roman" pitchFamily="18" charset="0"/>
            </a:rPr>
            <a:t>Conjugatophyceae).</a:t>
          </a:r>
          <a:endParaRPr lang="en-US" sz="2400" dirty="0">
            <a:latin typeface="Times New Roman" pitchFamily="18" charset="0"/>
            <a:cs typeface="Times New Roman" pitchFamily="18" charset="0"/>
          </a:endParaRPr>
        </a:p>
      </dgm:t>
    </dgm:pt>
    <dgm:pt modelId="{897C02DC-3966-4BED-8783-FF8A34B88036}" type="parTrans" cxnId="{DDBCE02E-27A9-4867-A69E-20B2AC26F49C}">
      <dgm:prSet/>
      <dgm:spPr/>
      <dgm:t>
        <a:bodyPr/>
        <a:lstStyle/>
        <a:p>
          <a:endParaRPr lang="ru-RU"/>
        </a:p>
      </dgm:t>
    </dgm:pt>
    <dgm:pt modelId="{911B83DE-CD73-4EE4-BB5D-7078E701D999}" type="sibTrans" cxnId="{DDBCE02E-27A9-4867-A69E-20B2AC26F49C}">
      <dgm:prSet/>
      <dgm:spPr/>
      <dgm:t>
        <a:bodyPr/>
        <a:lstStyle/>
        <a:p>
          <a:endParaRPr lang="ru-RU"/>
        </a:p>
      </dgm:t>
    </dgm:pt>
    <dgm:pt modelId="{FC4CE11A-A742-48FC-80F9-6699EB0C3AA9}" type="pres">
      <dgm:prSet presAssocID="{45243781-F9FE-4C8B-9B7A-1C1F7B1771EC}" presName="Name0" presStyleCnt="0">
        <dgm:presLayoutVars>
          <dgm:dir/>
          <dgm:animLvl val="lvl"/>
          <dgm:resizeHandles val="exact"/>
        </dgm:presLayoutVars>
      </dgm:prSet>
      <dgm:spPr/>
      <dgm:t>
        <a:bodyPr/>
        <a:lstStyle/>
        <a:p>
          <a:endParaRPr lang="ru-RU"/>
        </a:p>
      </dgm:t>
    </dgm:pt>
    <dgm:pt modelId="{34C16904-D842-4D59-B184-DEABC3235ECE}" type="pres">
      <dgm:prSet presAssocID="{5533EA8E-8A47-4BBB-96B3-AE6017C927BA}" presName="boxAndChildren" presStyleCnt="0"/>
      <dgm:spPr/>
    </dgm:pt>
    <dgm:pt modelId="{CED974F6-8DAC-4FBB-BCEB-C532B9C0009C}" type="pres">
      <dgm:prSet presAssocID="{5533EA8E-8A47-4BBB-96B3-AE6017C927BA}" presName="parentTextBox" presStyleLbl="node1" presStyleIdx="0" presStyleCnt="5"/>
      <dgm:spPr/>
      <dgm:t>
        <a:bodyPr/>
        <a:lstStyle/>
        <a:p>
          <a:endParaRPr lang="ru-RU"/>
        </a:p>
      </dgm:t>
    </dgm:pt>
    <dgm:pt modelId="{0A982A9C-AD49-42DD-A332-A8EC9D266CFC}" type="pres">
      <dgm:prSet presAssocID="{B5D9D65E-7F8D-42D4-BFCA-BE95F34EDA76}" presName="sp" presStyleCnt="0"/>
      <dgm:spPr/>
    </dgm:pt>
    <dgm:pt modelId="{A1B9C285-8B3F-41F5-98DA-238DB8B5A705}" type="pres">
      <dgm:prSet presAssocID="{EC84F250-E328-44BB-A875-D223977DE867}" presName="arrowAndChildren" presStyleCnt="0"/>
      <dgm:spPr/>
    </dgm:pt>
    <dgm:pt modelId="{A43BC2EB-C4A5-4275-B432-52B12FEF07EB}" type="pres">
      <dgm:prSet presAssocID="{EC84F250-E328-44BB-A875-D223977DE867}" presName="parentTextArrow" presStyleLbl="node1" presStyleIdx="1" presStyleCnt="5"/>
      <dgm:spPr/>
      <dgm:t>
        <a:bodyPr/>
        <a:lstStyle/>
        <a:p>
          <a:endParaRPr lang="ru-RU"/>
        </a:p>
      </dgm:t>
    </dgm:pt>
    <dgm:pt modelId="{3E64F9DA-ACF2-4F2B-8F1A-C44E3B0C3B32}" type="pres">
      <dgm:prSet presAssocID="{05DD7498-1842-420E-A8E8-5F8493F1F1C1}" presName="sp" presStyleCnt="0"/>
      <dgm:spPr/>
    </dgm:pt>
    <dgm:pt modelId="{1612D5E5-B801-4A3A-8A2A-83CD6AB72773}" type="pres">
      <dgm:prSet presAssocID="{A58AB80E-5AFB-49DC-9499-E3EDC6291FDF}" presName="arrowAndChildren" presStyleCnt="0"/>
      <dgm:spPr/>
    </dgm:pt>
    <dgm:pt modelId="{D9E251F1-3FD3-494A-93D3-003167263C22}" type="pres">
      <dgm:prSet presAssocID="{A58AB80E-5AFB-49DC-9499-E3EDC6291FDF}" presName="parentTextArrow" presStyleLbl="node1" presStyleIdx="2" presStyleCnt="5"/>
      <dgm:spPr/>
      <dgm:t>
        <a:bodyPr/>
        <a:lstStyle/>
        <a:p>
          <a:endParaRPr lang="ru-RU"/>
        </a:p>
      </dgm:t>
    </dgm:pt>
    <dgm:pt modelId="{35546B3F-8667-4656-8CF8-562E6FE3DFF2}" type="pres">
      <dgm:prSet presAssocID="{5350943D-F399-4284-AF32-2CCED641D9E7}" presName="sp" presStyleCnt="0"/>
      <dgm:spPr/>
    </dgm:pt>
    <dgm:pt modelId="{3BB419EC-19E3-4F46-8067-009D338297DC}" type="pres">
      <dgm:prSet presAssocID="{19359590-1662-4FEC-BBCA-C7D4E2261E7A}" presName="arrowAndChildren" presStyleCnt="0"/>
      <dgm:spPr/>
    </dgm:pt>
    <dgm:pt modelId="{0DEAF166-4E20-4B18-9EA0-90F416041E8E}" type="pres">
      <dgm:prSet presAssocID="{19359590-1662-4FEC-BBCA-C7D4E2261E7A}" presName="parentTextArrow" presStyleLbl="node1" presStyleIdx="3" presStyleCnt="5"/>
      <dgm:spPr/>
      <dgm:t>
        <a:bodyPr/>
        <a:lstStyle/>
        <a:p>
          <a:endParaRPr lang="ru-RU"/>
        </a:p>
      </dgm:t>
    </dgm:pt>
    <dgm:pt modelId="{B35E6BA2-4875-4ECF-83BF-05EE4BACA5A8}" type="pres">
      <dgm:prSet presAssocID="{F0E8B5F9-0765-4E48-9E4C-5241302729B9}" presName="sp" presStyleCnt="0"/>
      <dgm:spPr/>
    </dgm:pt>
    <dgm:pt modelId="{15D1CCFA-D98F-46EF-A9B7-38BC0834D0C8}" type="pres">
      <dgm:prSet presAssocID="{51161934-DEAE-4D0A-B35B-4B4FF5D4B4C5}" presName="arrowAndChildren" presStyleCnt="0"/>
      <dgm:spPr/>
    </dgm:pt>
    <dgm:pt modelId="{390ED943-E054-47A5-80CE-145FBAD24DCF}" type="pres">
      <dgm:prSet presAssocID="{51161934-DEAE-4D0A-B35B-4B4FF5D4B4C5}" presName="parentTextArrow" presStyleLbl="node1" presStyleIdx="4" presStyleCnt="5"/>
      <dgm:spPr/>
      <dgm:t>
        <a:bodyPr/>
        <a:lstStyle/>
        <a:p>
          <a:endParaRPr lang="ru-RU"/>
        </a:p>
      </dgm:t>
    </dgm:pt>
  </dgm:ptLst>
  <dgm:cxnLst>
    <dgm:cxn modelId="{D139E68C-7AB7-4FEF-AC58-1FC0EF64F7EA}" srcId="{45243781-F9FE-4C8B-9B7A-1C1F7B1771EC}" destId="{EC84F250-E328-44BB-A875-D223977DE867}" srcOrd="3" destOrd="0" parTransId="{B9BAA22C-884D-4B3A-BA02-D4A63411832C}" sibTransId="{B5D9D65E-7F8D-42D4-BFCA-BE95F34EDA76}"/>
    <dgm:cxn modelId="{DDBCE02E-27A9-4867-A69E-20B2AC26F49C}" srcId="{45243781-F9FE-4C8B-9B7A-1C1F7B1771EC}" destId="{5533EA8E-8A47-4BBB-96B3-AE6017C927BA}" srcOrd="4" destOrd="0" parTransId="{897C02DC-3966-4BED-8783-FF8A34B88036}" sibTransId="{911B83DE-CD73-4EE4-BB5D-7078E701D999}"/>
    <dgm:cxn modelId="{8E6784DA-D398-455B-9397-3002F3CEC794}" srcId="{45243781-F9FE-4C8B-9B7A-1C1F7B1771EC}" destId="{19359590-1662-4FEC-BBCA-C7D4E2261E7A}" srcOrd="1" destOrd="0" parTransId="{202EC7B9-F873-4225-9CEC-875CDD24024A}" sibTransId="{5350943D-F399-4284-AF32-2CCED641D9E7}"/>
    <dgm:cxn modelId="{FC91DD72-FD9E-4774-A4CE-A8A207644841}" srcId="{45243781-F9FE-4C8B-9B7A-1C1F7B1771EC}" destId="{A58AB80E-5AFB-49DC-9499-E3EDC6291FDF}" srcOrd="2" destOrd="0" parTransId="{2849B581-7F0D-4D52-837E-3259C2D649FC}" sibTransId="{05DD7498-1842-420E-A8E8-5F8493F1F1C1}"/>
    <dgm:cxn modelId="{05E3BADB-B610-4010-BA6D-29E61A6EE319}" type="presOf" srcId="{19359590-1662-4FEC-BBCA-C7D4E2261E7A}" destId="{0DEAF166-4E20-4B18-9EA0-90F416041E8E}" srcOrd="0" destOrd="0" presId="urn:microsoft.com/office/officeart/2005/8/layout/process4"/>
    <dgm:cxn modelId="{F6835A31-E959-459F-BD1E-3012C38FF502}" type="presOf" srcId="{EC84F250-E328-44BB-A875-D223977DE867}" destId="{A43BC2EB-C4A5-4275-B432-52B12FEF07EB}" srcOrd="0" destOrd="0" presId="urn:microsoft.com/office/officeart/2005/8/layout/process4"/>
    <dgm:cxn modelId="{D09E5DB3-26DD-4BBD-B49E-54A07517FE73}" type="presOf" srcId="{51161934-DEAE-4D0A-B35B-4B4FF5D4B4C5}" destId="{390ED943-E054-47A5-80CE-145FBAD24DCF}" srcOrd="0" destOrd="0" presId="urn:microsoft.com/office/officeart/2005/8/layout/process4"/>
    <dgm:cxn modelId="{88EB6073-587F-4E1A-BD43-B3CB32893523}" type="presOf" srcId="{A58AB80E-5AFB-49DC-9499-E3EDC6291FDF}" destId="{D9E251F1-3FD3-494A-93D3-003167263C22}" srcOrd="0" destOrd="0" presId="urn:microsoft.com/office/officeart/2005/8/layout/process4"/>
    <dgm:cxn modelId="{636EFCB4-3FA7-4681-A8FE-7F767869711B}" srcId="{45243781-F9FE-4C8B-9B7A-1C1F7B1771EC}" destId="{51161934-DEAE-4D0A-B35B-4B4FF5D4B4C5}" srcOrd="0" destOrd="0" parTransId="{70C7994D-4228-445B-B0A2-EA279D7BB384}" sibTransId="{F0E8B5F9-0765-4E48-9E4C-5241302729B9}"/>
    <dgm:cxn modelId="{A876BD8D-F243-4156-B4DB-12EC87ED55DF}" type="presOf" srcId="{5533EA8E-8A47-4BBB-96B3-AE6017C927BA}" destId="{CED974F6-8DAC-4FBB-BCEB-C532B9C0009C}" srcOrd="0" destOrd="0" presId="urn:microsoft.com/office/officeart/2005/8/layout/process4"/>
    <dgm:cxn modelId="{AE509E41-7865-4908-BDBC-383CE52F5298}" type="presOf" srcId="{45243781-F9FE-4C8B-9B7A-1C1F7B1771EC}" destId="{FC4CE11A-A742-48FC-80F9-6699EB0C3AA9}" srcOrd="0" destOrd="0" presId="urn:microsoft.com/office/officeart/2005/8/layout/process4"/>
    <dgm:cxn modelId="{E4C09D0A-9731-4310-9F99-CDDDBB076982}" type="presParOf" srcId="{FC4CE11A-A742-48FC-80F9-6699EB0C3AA9}" destId="{34C16904-D842-4D59-B184-DEABC3235ECE}" srcOrd="0" destOrd="0" presId="urn:microsoft.com/office/officeart/2005/8/layout/process4"/>
    <dgm:cxn modelId="{38AABCEF-F2D7-4CDB-BC6A-F87BB540F526}" type="presParOf" srcId="{34C16904-D842-4D59-B184-DEABC3235ECE}" destId="{CED974F6-8DAC-4FBB-BCEB-C532B9C0009C}" srcOrd="0" destOrd="0" presId="urn:microsoft.com/office/officeart/2005/8/layout/process4"/>
    <dgm:cxn modelId="{F61FE112-0B76-4CC4-8BDB-A9A648579E16}" type="presParOf" srcId="{FC4CE11A-A742-48FC-80F9-6699EB0C3AA9}" destId="{0A982A9C-AD49-42DD-A332-A8EC9D266CFC}" srcOrd="1" destOrd="0" presId="urn:microsoft.com/office/officeart/2005/8/layout/process4"/>
    <dgm:cxn modelId="{368A6063-2D91-47CE-A3AE-0FD46ADA1337}" type="presParOf" srcId="{FC4CE11A-A742-48FC-80F9-6699EB0C3AA9}" destId="{A1B9C285-8B3F-41F5-98DA-238DB8B5A705}" srcOrd="2" destOrd="0" presId="urn:microsoft.com/office/officeart/2005/8/layout/process4"/>
    <dgm:cxn modelId="{62D30FB3-F1CD-482F-9D2C-884EC219FF86}" type="presParOf" srcId="{A1B9C285-8B3F-41F5-98DA-238DB8B5A705}" destId="{A43BC2EB-C4A5-4275-B432-52B12FEF07EB}" srcOrd="0" destOrd="0" presId="urn:microsoft.com/office/officeart/2005/8/layout/process4"/>
    <dgm:cxn modelId="{B2C8BDC5-7601-4D34-8DF9-B7A043B02FC7}" type="presParOf" srcId="{FC4CE11A-A742-48FC-80F9-6699EB0C3AA9}" destId="{3E64F9DA-ACF2-4F2B-8F1A-C44E3B0C3B32}" srcOrd="3" destOrd="0" presId="urn:microsoft.com/office/officeart/2005/8/layout/process4"/>
    <dgm:cxn modelId="{A7A44955-06C8-4A76-AD14-5D8CA9818C9B}" type="presParOf" srcId="{FC4CE11A-A742-48FC-80F9-6699EB0C3AA9}" destId="{1612D5E5-B801-4A3A-8A2A-83CD6AB72773}" srcOrd="4" destOrd="0" presId="urn:microsoft.com/office/officeart/2005/8/layout/process4"/>
    <dgm:cxn modelId="{C99681E7-8663-48F3-9646-98B2F61E1CF5}" type="presParOf" srcId="{1612D5E5-B801-4A3A-8A2A-83CD6AB72773}" destId="{D9E251F1-3FD3-494A-93D3-003167263C22}" srcOrd="0" destOrd="0" presId="urn:microsoft.com/office/officeart/2005/8/layout/process4"/>
    <dgm:cxn modelId="{60027395-89A4-4A52-A989-A73BE3BDA5F3}" type="presParOf" srcId="{FC4CE11A-A742-48FC-80F9-6699EB0C3AA9}" destId="{35546B3F-8667-4656-8CF8-562E6FE3DFF2}" srcOrd="5" destOrd="0" presId="urn:microsoft.com/office/officeart/2005/8/layout/process4"/>
    <dgm:cxn modelId="{8AFB5C3B-A7B3-41AC-B591-BB47151DB6E5}" type="presParOf" srcId="{FC4CE11A-A742-48FC-80F9-6699EB0C3AA9}" destId="{3BB419EC-19E3-4F46-8067-009D338297DC}" srcOrd="6" destOrd="0" presId="urn:microsoft.com/office/officeart/2005/8/layout/process4"/>
    <dgm:cxn modelId="{E336244E-D283-4DBA-9579-F72E74227287}" type="presParOf" srcId="{3BB419EC-19E3-4F46-8067-009D338297DC}" destId="{0DEAF166-4E20-4B18-9EA0-90F416041E8E}" srcOrd="0" destOrd="0" presId="urn:microsoft.com/office/officeart/2005/8/layout/process4"/>
    <dgm:cxn modelId="{1893AE4E-19B7-409A-8193-BDD1E159D347}" type="presParOf" srcId="{FC4CE11A-A742-48FC-80F9-6699EB0C3AA9}" destId="{B35E6BA2-4875-4ECF-83BF-05EE4BACA5A8}" srcOrd="7" destOrd="0" presId="urn:microsoft.com/office/officeart/2005/8/layout/process4"/>
    <dgm:cxn modelId="{9C31F72E-2245-41BC-A7C6-AEA41DE7C602}" type="presParOf" srcId="{FC4CE11A-A742-48FC-80F9-6699EB0C3AA9}" destId="{15D1CCFA-D98F-46EF-A9B7-38BC0834D0C8}" srcOrd="8" destOrd="0" presId="urn:microsoft.com/office/officeart/2005/8/layout/process4"/>
    <dgm:cxn modelId="{17BFB03E-0924-483A-8347-E0E42540F1E8}" type="presParOf" srcId="{15D1CCFA-D98F-46EF-A9B7-38BC0834D0C8}" destId="{390ED943-E054-47A5-80CE-145FBAD24DC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F80C3C-C4F3-44D1-BE8C-46393471C507}"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DAFA8244-0A17-4A85-991B-703C81B7C2E3}" type="pres">
      <dgm:prSet presAssocID="{0FF80C3C-C4F3-44D1-BE8C-46393471C507}" presName="Name0" presStyleCnt="0">
        <dgm:presLayoutVars>
          <dgm:dir/>
          <dgm:resizeHandles val="exact"/>
        </dgm:presLayoutVars>
      </dgm:prSet>
      <dgm:spPr/>
      <dgm:t>
        <a:bodyPr/>
        <a:lstStyle/>
        <a:p>
          <a:endParaRPr lang="ru-RU"/>
        </a:p>
      </dgm:t>
    </dgm:pt>
  </dgm:ptLst>
  <dgm:cxnLst>
    <dgm:cxn modelId="{7951F184-7E9B-4117-8ADB-A9E8E77AB8AD}" type="presOf" srcId="{0FF80C3C-C4F3-44D1-BE8C-46393471C507}" destId="{DAFA8244-0A17-4A85-991B-703C81B7C2E3}"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B2AA6-9E09-4605-B7DA-1AED28D29B65}" type="datetimeFigureOut">
              <a:rPr lang="ru-RU" smtClean="0"/>
              <a:pPr/>
              <a:t>14.10.2019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23CF78-F427-4099-8F98-D9323DA6445D}" type="slidenum">
              <a:rPr lang="ru-RU" smtClean="0"/>
              <a:pPr/>
              <a:t>‹#›</a:t>
            </a:fld>
            <a:endParaRPr lang="ru-RU"/>
          </a:p>
        </p:txBody>
      </p:sp>
    </p:spTree>
    <p:extLst>
      <p:ext uri="{BB962C8B-B14F-4D97-AF65-F5344CB8AC3E}">
        <p14:creationId xmlns:p14="http://schemas.microsoft.com/office/powerpoint/2010/main" val="248518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A840EBA0-2256-4EA8-BA29-09C5F859FB04}" type="datetimeFigureOut">
              <a:rPr lang="ru-RU" smtClean="0"/>
              <a:pPr/>
              <a:t>14.10.2019</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E007433D-3D3B-4305-95F3-D0AAC91F077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Дата 25"/>
          <p:cNvSpPr>
            <a:spLocks noGrp="1"/>
          </p:cNvSpPr>
          <p:nvPr>
            <p:ph type="dt" sz="half" idx="10"/>
          </p:nvPr>
        </p:nvSpPr>
        <p:spPr/>
        <p:txBody>
          <a:bodyPr rtlCol="0"/>
          <a:lstStyle/>
          <a:p>
            <a:fld id="{A840EBA0-2256-4EA8-BA29-09C5F859FB04}" type="datetimeFigureOut">
              <a:rPr lang="ru-RU" smtClean="0"/>
              <a:pPr/>
              <a:t>14.10.2019</a:t>
            </a:fld>
            <a:endParaRPr lang="ru-RU"/>
          </a:p>
        </p:txBody>
      </p:sp>
      <p:sp>
        <p:nvSpPr>
          <p:cNvPr id="27" name="Номер слайда 26"/>
          <p:cNvSpPr>
            <a:spLocks noGrp="1"/>
          </p:cNvSpPr>
          <p:nvPr>
            <p:ph type="sldNum" sz="quarter" idx="11"/>
          </p:nvPr>
        </p:nvSpPr>
        <p:spPr/>
        <p:txBody>
          <a:bodyPr rtlCol="0"/>
          <a:lstStyle/>
          <a:p>
            <a:fld id="{E007433D-3D3B-4305-95F3-D0AAC91F0775}"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A840EBA0-2256-4EA8-BA29-09C5F859FB04}" type="datetimeFigureOut">
              <a:rPr lang="ru-RU" smtClean="0"/>
              <a:pPr/>
              <a:t>14.10.2019</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E007433D-3D3B-4305-95F3-D0AAC91F077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A840EBA0-2256-4EA8-BA29-09C5F859FB04}" type="datetimeFigureOut">
              <a:rPr lang="ru-RU" smtClean="0"/>
              <a:pPr/>
              <a:t>14.10.2019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07433D-3D3B-4305-95F3-D0AAC91F077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840EBA0-2256-4EA8-BA29-09C5F859FB04}" type="datetimeFigureOut">
              <a:rPr lang="ru-RU" smtClean="0"/>
              <a:pPr/>
              <a:t>14.10.2019</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E007433D-3D3B-4305-95F3-D0AAC91F077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tjrt.png"/>
          <p:cNvPicPr>
            <a:picLocks noGrp="1" noChangeAspect="1"/>
          </p:cNvPicPr>
          <p:nvPr>
            <p:ph sz="half" idx="1"/>
          </p:nvPr>
        </p:nvPicPr>
        <p:blipFill>
          <a:blip r:embed="rId2"/>
          <a:stretch>
            <a:fillRect/>
          </a:stretch>
        </p:blipFill>
        <p:spPr>
          <a:xfrm>
            <a:off x="457200" y="2476963"/>
            <a:ext cx="4038600" cy="4071012"/>
          </a:xfrm>
        </p:spPr>
      </p:pic>
      <p:sp>
        <p:nvSpPr>
          <p:cNvPr id="4" name="Содержимое 3"/>
          <p:cNvSpPr>
            <a:spLocks noGrp="1"/>
          </p:cNvSpPr>
          <p:nvPr>
            <p:ph sz="half" idx="2"/>
          </p:nvPr>
        </p:nvSpPr>
        <p:spPr>
          <a:xfrm>
            <a:off x="5220072" y="2852936"/>
            <a:ext cx="4038600" cy="4525963"/>
          </a:xfrm>
        </p:spPr>
        <p:txBody>
          <a:bodyPr>
            <a:normAutofit/>
          </a:bodyPr>
          <a:lstStyle/>
          <a:p>
            <a:r>
              <a:rPr lang="kk-KZ" sz="2000" b="1" dirty="0">
                <a:latin typeface="Times New Roman" pitchFamily="18" charset="0"/>
                <a:cs typeface="Times New Roman" pitchFamily="18" charset="0"/>
              </a:rPr>
              <a:t>Тақырыбы</a:t>
            </a:r>
            <a:r>
              <a:rPr lang="en-US" sz="2000" b="1" dirty="0">
                <a:latin typeface="Times New Roman" pitchFamily="18" charset="0"/>
                <a:cs typeface="Times New Roman" pitchFamily="18" charset="0"/>
              </a:rPr>
              <a:t>:</a:t>
            </a:r>
            <a:r>
              <a:rPr lang="kk-KZ" sz="2000" dirty="0">
                <a:latin typeface="Times New Roman" pitchFamily="18" charset="0"/>
                <a:cs typeface="Times New Roman" pitchFamily="18" charset="0"/>
              </a:rPr>
              <a:t> </a:t>
            </a:r>
            <a:r>
              <a:rPr lang="kk-KZ" sz="2000" dirty="0">
                <a:solidFill>
                  <a:schemeClr val="accent3">
                    <a:lumMod val="50000"/>
                  </a:schemeClr>
                </a:solidFill>
                <a:latin typeface="Times New Roman" pitchFamily="18" charset="0"/>
                <a:cs typeface="Times New Roman" pitchFamily="18" charset="0"/>
              </a:rPr>
              <a:t>Жасыл балдырлар </a:t>
            </a:r>
            <a:r>
              <a:rPr lang="kk-KZ" sz="2000" dirty="0">
                <a:latin typeface="Times New Roman" pitchFamily="18" charset="0"/>
                <a:cs typeface="Times New Roman" pitchFamily="18" charset="0"/>
              </a:rPr>
              <a:t>және </a:t>
            </a:r>
            <a:r>
              <a:rPr lang="kk-KZ" sz="2000" dirty="0">
                <a:solidFill>
                  <a:srgbClr val="C00000"/>
                </a:solidFill>
                <a:latin typeface="Times New Roman" pitchFamily="18" charset="0"/>
                <a:cs typeface="Times New Roman" pitchFamily="18" charset="0"/>
              </a:rPr>
              <a:t>қызыл балдырлар </a:t>
            </a:r>
            <a:r>
              <a:rPr lang="kk-KZ" sz="2000" dirty="0">
                <a:latin typeface="Times New Roman" pitchFamily="18" charset="0"/>
                <a:cs typeface="Times New Roman" pitchFamily="18" charset="0"/>
              </a:rPr>
              <a:t>бөлімі</a:t>
            </a:r>
          </a:p>
          <a:p>
            <a:endParaRPr lang="ru-RU" dirty="0">
              <a:latin typeface="Times New Roman" pitchFamily="18" charset="0"/>
              <a:cs typeface="Times New Roman" pitchFamily="18" charset="0"/>
            </a:endParaRPr>
          </a:p>
        </p:txBody>
      </p:sp>
      <p:sp>
        <p:nvSpPr>
          <p:cNvPr id="6" name="Прямоугольник 5"/>
          <p:cNvSpPr/>
          <p:nvPr/>
        </p:nvSpPr>
        <p:spPr>
          <a:xfrm>
            <a:off x="-500098" y="332656"/>
            <a:ext cx="10568691" cy="1754326"/>
          </a:xfrm>
          <a:prstGeom prst="rect">
            <a:avLst/>
          </a:prstGeom>
          <a:noFill/>
        </p:spPr>
        <p:txBody>
          <a:bodyPr wrap="square" lIns="91440" tIns="45720" rIns="91440" bIns="45720">
            <a:spAutoFit/>
          </a:bodyPr>
          <a:lstStyle/>
          <a:p>
            <a:pPr algn="ctr"/>
            <a:r>
              <a:rPr lang="kk-KZ"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Әл</a:t>
            </a: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a:t>
            </a:r>
            <a:r>
              <a:rPr lang="kk-KZ"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rPr>
              <a:t>Фараби атындағы Қазақ ұлттық университеті</a:t>
            </a:r>
            <a:endParaRPr lang="ru-RU"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9512" y="1196752"/>
            <a:ext cx="3744416" cy="4708981"/>
          </a:xfrm>
          <a:prstGeom prst="rect">
            <a:avLst/>
          </a:prstGeom>
        </p:spPr>
        <p:txBody>
          <a:bodyPr wrap="square">
            <a:spAutoFit/>
          </a:bodyPr>
          <a:lstStyle/>
          <a:p>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Спирогираның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құрылысын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микроскоппен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көруге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қабықшасы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астындағы</a:t>
            </a:r>
            <a:r>
              <a:rPr lang="ru-RU" sz="2000" dirty="0">
                <a:latin typeface="Times New Roman" pitchFamily="18" charset="0"/>
                <a:cs typeface="Times New Roman" pitchFamily="18" charset="0"/>
              </a:rPr>
              <a:t> цитоплазма </a:t>
            </a:r>
            <a:r>
              <a:rPr lang="ru-RU" sz="2000" dirty="0" err="1">
                <a:latin typeface="Times New Roman" pitchFamily="18" charset="0"/>
                <a:cs typeface="Times New Roman" pitchFamily="18" charset="0"/>
              </a:rPr>
              <a:t>ядроны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қоршаған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цитоплазмамен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цитоплазмалық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жіпшелер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байланысады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Жіпшелердің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арасын</a:t>
            </a:r>
            <a:r>
              <a:rPr lang="ru-RU" sz="2000" dirty="0">
                <a:latin typeface="Times New Roman" pitchFamily="18" charset="0"/>
                <a:cs typeface="Times New Roman" pitchFamily="18" charset="0"/>
              </a:rPr>
              <a:t> вакуоль </a:t>
            </a:r>
            <a:r>
              <a:rPr lang="ru-RU" sz="2000" dirty="0" err="1">
                <a:latin typeface="Times New Roman" pitchFamily="18" charset="0"/>
                <a:cs typeface="Times New Roman" pitchFamily="18" charset="0"/>
              </a:rPr>
              <a:t>шырыны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толтырып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беріп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тұратын</a:t>
            </a:r>
            <a:r>
              <a:rPr lang="ru-RU" sz="2000" dirty="0">
                <a:latin typeface="Times New Roman" pitchFamily="18" charset="0"/>
                <a:cs typeface="Times New Roman" pitchFamily="18" charset="0"/>
              </a:rPr>
              <a:t> хроматофоры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Таспа </a:t>
            </a:r>
            <a:r>
              <a:rPr lang="ru-RU" sz="2000" dirty="0" err="1">
                <a:latin typeface="Times New Roman" pitchFamily="18" charset="0"/>
                <a:cs typeface="Times New Roman" pitchFamily="18" charset="0"/>
              </a:rPr>
              <a:t>пішінді</a:t>
            </a:r>
            <a:r>
              <a:rPr lang="ru-RU" sz="2000" dirty="0">
                <a:latin typeface="Times New Roman" pitchFamily="18" charset="0"/>
                <a:cs typeface="Times New Roman" pitchFamily="18" charset="0"/>
              </a:rPr>
              <a:t> хроматофоры </a:t>
            </a:r>
            <a:r>
              <a:rPr lang="ru-RU" sz="2000" dirty="0" err="1">
                <a:latin typeface="Times New Roman" pitchFamily="18" charset="0"/>
                <a:cs typeface="Times New Roman" pitchFamily="18" charset="0"/>
              </a:rPr>
              <a:t>жасушада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оралма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тәрізді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орналасқан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Атауы</a:t>
            </a:r>
            <a:r>
              <a:rPr lang="ru-RU" sz="2000" dirty="0">
                <a:latin typeface="Times New Roman" pitchFamily="18" charset="0"/>
                <a:cs typeface="Times New Roman" pitchFamily="18" charset="0"/>
              </a:rPr>
              <a:t> осы </a:t>
            </a:r>
            <a:r>
              <a:rPr lang="ru-RU" sz="2000" dirty="0" err="1">
                <a:latin typeface="Times New Roman" pitchFamily="18" charset="0"/>
                <a:cs typeface="Times New Roman" pitchFamily="18" charset="0"/>
              </a:rPr>
              <a:t>қасиетіне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негізделген</a:t>
            </a:r>
            <a:r>
              <a:rPr lang="ru-RU" sz="2000" dirty="0">
                <a:latin typeface="Times New Roman" pitchFamily="18" charset="0"/>
                <a:cs typeface="Times New Roman" pitchFamily="18" charset="0"/>
              </a:rPr>
              <a:t>. </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620688"/>
            <a:ext cx="4572000" cy="5544616"/>
          </a:xfrm>
          <a:prstGeom prst="rect">
            <a:avLst/>
          </a:prstGeom>
        </p:spPr>
      </p:pic>
    </p:spTree>
    <p:extLst>
      <p:ext uri="{BB962C8B-B14F-4D97-AF65-F5344CB8AC3E}">
        <p14:creationId xmlns:p14="http://schemas.microsoft.com/office/powerpoint/2010/main" val="13878220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err="1">
                <a:latin typeface="Times New Roman" pitchFamily="18" charset="0"/>
                <a:cs typeface="Times New Roman" pitchFamily="18" charset="0"/>
              </a:rPr>
              <a:t>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көбейеді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Өсімді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көбею</a:t>
            </a:r>
            <a:r>
              <a:rPr lang="ru-RU" dirty="0">
                <a:latin typeface="Times New Roman" pitchFamily="18" charset="0"/>
                <a:cs typeface="Times New Roman" pitchFamily="18" charset="0"/>
              </a:rPr>
              <a:t> спирогира </a:t>
            </a:r>
            <a:r>
              <a:rPr lang="ru-RU" dirty="0" err="1">
                <a:latin typeface="Times New Roman" pitchFamily="18" charset="0"/>
                <a:cs typeface="Times New Roman" pitchFamily="18" charset="0"/>
              </a:rPr>
              <a:t>жіпшесі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бірнеше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бөлшекке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немесе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жасушаларының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бөлінуі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бөлшегінің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жасушасынан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қайтадан</a:t>
            </a:r>
            <a:r>
              <a:rPr lang="ru-RU" dirty="0">
                <a:latin typeface="Times New Roman" pitchFamily="18" charset="0"/>
                <a:cs typeface="Times New Roman" pitchFamily="18" charset="0"/>
              </a:rPr>
              <a:t> спирогира </a:t>
            </a:r>
            <a:r>
              <a:rPr lang="ru-RU" dirty="0" err="1">
                <a:latin typeface="Times New Roman" pitchFamily="18" charset="0"/>
                <a:cs typeface="Times New Roman" pitchFamily="18" charset="0"/>
              </a:rPr>
              <a:t>жіпшесі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Жынысты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көбею</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жіптеріндегі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жасушаның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цитоплазмасының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қосылуы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жүреді</a:t>
            </a:r>
            <a:r>
              <a:rPr lang="ru-RU"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1907992959"/>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836712"/>
            <a:ext cx="8496944" cy="5688632"/>
          </a:xfrm>
          <a:prstGeom prst="rect">
            <a:avLst/>
          </a:prstGeom>
        </p:spPr>
      </p:pic>
    </p:spTree>
    <p:extLst>
      <p:ext uri="{BB962C8B-B14F-4D97-AF65-F5344CB8AC3E}">
        <p14:creationId xmlns:p14="http://schemas.microsoft.com/office/powerpoint/2010/main" val="25103067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332656"/>
            <a:ext cx="8229600" cy="1143000"/>
          </a:xfrm>
        </p:spPr>
        <p:txBody>
          <a:bodyPr/>
          <a:lstStyle/>
          <a:p>
            <a:r>
              <a:rPr lang="kk-KZ" dirty="0">
                <a:solidFill>
                  <a:srgbClr val="FF0000"/>
                </a:solidFill>
                <a:latin typeface="Times New Roman" pitchFamily="18" charset="0"/>
                <a:cs typeface="Times New Roman" pitchFamily="18" charset="0"/>
              </a:rPr>
              <a:t>Спирогира мен улотрикс </a:t>
            </a:r>
            <a:endParaRPr lang="ru-RU" dirty="0">
              <a:solidFill>
                <a:srgbClr val="FF0000"/>
              </a:solidFill>
              <a:latin typeface="Times New Roman" pitchFamily="18" charset="0"/>
              <a:cs typeface="Times New Roman" pitchFamily="18" charset="0"/>
            </a:endParaRPr>
          </a:p>
        </p:txBody>
      </p:sp>
      <p:sp>
        <p:nvSpPr>
          <p:cNvPr id="3" name="Содержимое 2"/>
          <p:cNvSpPr>
            <a:spLocks noGrp="1"/>
          </p:cNvSpPr>
          <p:nvPr>
            <p:ph idx="1"/>
          </p:nvPr>
        </p:nvSpPr>
        <p:spPr>
          <a:xfrm>
            <a:off x="179512" y="1935480"/>
            <a:ext cx="8507288" cy="4389120"/>
          </a:xfrm>
        </p:spPr>
        <p:txBody>
          <a:bodyPr>
            <a:normAutofit fontScale="70000" lnSpcReduction="20000"/>
          </a:bodyPr>
          <a:lstStyle/>
          <a:p>
            <a:r>
              <a:rPr lang="ru-RU" dirty="0">
                <a:latin typeface="Times New Roman" pitchFamily="18" charset="0"/>
                <a:cs typeface="Times New Roman" pitchFamily="18" charset="0"/>
              </a:rPr>
              <a:t>Спирогира мен </a:t>
            </a:r>
            <a:r>
              <a:rPr lang="ru-RU" dirty="0" err="1">
                <a:latin typeface="Times New Roman" pitchFamily="18" charset="0"/>
                <a:cs typeface="Times New Roman" pitchFamily="18" charset="0"/>
              </a:rPr>
              <a:t>улотрикс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басқа жасыл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сияқты күн сәулесінің қатысуымен хроматофорларына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судағы еріген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көмірқышқыл газын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сіңірт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ағзалық зат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түзіл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қоректенеді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Сонымен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суға оттегін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бөліп шығарады.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Оттегімен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судағы тірі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 тыныс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Балдырлардың және басқа </a:t>
            </a:r>
            <a:r>
              <a:rPr lang="ru-RU" dirty="0">
                <a:latin typeface="Times New Roman" pitchFamily="18" charset="0"/>
                <a:cs typeface="Times New Roman" pitchFamily="18" charset="0"/>
              </a:rPr>
              <a:t>да суда </a:t>
            </a:r>
            <a:r>
              <a:rPr lang="ru-RU" dirty="0" err="1">
                <a:latin typeface="Times New Roman" pitchFamily="18" charset="0"/>
                <a:cs typeface="Times New Roman" pitchFamily="18" charset="0"/>
              </a:rPr>
              <a:t>тіршілік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ететін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ағзалардың қалдықтары шіриді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Құнарлы заты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тыңайтқыш есебінде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егістікке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пайдаланылады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a:t>
            </a:r>
            <a:r>
              <a:rPr lang="ru-RU" dirty="0">
                <a:latin typeface="Times New Roman" pitchFamily="18" charset="0"/>
                <a:cs typeface="Times New Roman" pitchFamily="18" charset="0"/>
              </a:rPr>
              <a:t> су </a:t>
            </a:r>
            <a:r>
              <a:rPr lang="ru-RU" dirty="0" err="1">
                <a:latin typeface="Times New Roman" pitchFamily="18" charset="0"/>
                <a:cs typeface="Times New Roman" pitchFamily="18" charset="0"/>
              </a:rPr>
              <a:t>жәндіктерінің тіршілік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ортасы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қорегі 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саналады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Табиғатта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біржасушалы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көпжасушалы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балдырлардың</a:t>
            </a:r>
            <a:r>
              <a:rPr lang="ru-RU" dirty="0">
                <a:latin typeface="Times New Roman" pitchFamily="18" charset="0"/>
                <a:cs typeface="Times New Roman" pitchFamily="18" charset="0"/>
              </a:rPr>
              <a:t> 13 000 </a:t>
            </a:r>
            <a:r>
              <a:rPr lang="ru-RU" dirty="0" err="1">
                <a:latin typeface="Times New Roman" pitchFamily="18" charset="0"/>
                <a:cs typeface="Times New Roman" pitchFamily="18" charset="0"/>
              </a:rPr>
              <a:t>түрі</a:t>
            </a:r>
            <a:r>
              <a:rPr lang="ru-RU" dirty="0">
                <a:latin typeface="Times New Roman" pitchFamily="18" charset="0"/>
                <a:cs typeface="Times New Roman" pitchFamily="18" charset="0"/>
              </a:rPr>
              <a:t> бар. </a:t>
            </a:r>
            <a:r>
              <a:rPr lang="ru-RU" dirty="0" err="1">
                <a:latin typeface="Times New Roman" pitchFamily="18" charset="0"/>
                <a:cs typeface="Times New Roman" pitchFamily="18" charset="0"/>
              </a:rPr>
              <a:t>Солардың бірі</a:t>
            </a:r>
            <a:r>
              <a:rPr lang="ru-RU" dirty="0">
                <a:latin typeface="Times New Roman" pitchFamily="18" charset="0"/>
                <a:cs typeface="Times New Roman" pitchFamily="18" charset="0"/>
              </a:rPr>
              <a:t> - спирогира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улотрикс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өсімді жолмен</a:t>
            </a:r>
            <a:r>
              <a:rPr lang="ru-RU" dirty="0">
                <a:latin typeface="Times New Roman" pitchFamily="18" charset="0"/>
                <a:cs typeface="Times New Roman" pitchFamily="18" charset="0"/>
              </a:rPr>
              <a:t> (спирогира), </a:t>
            </a:r>
            <a:r>
              <a:rPr lang="ru-RU" dirty="0" err="1">
                <a:latin typeface="Times New Roman" pitchFamily="18" charset="0"/>
                <a:cs typeface="Times New Roman" pitchFamily="18" charset="0"/>
              </a:rPr>
              <a:t>жыныссыз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жынысты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жолмен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улотрикс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көбейеді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тәрізді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сәулесінің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қатысымен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хроматофорына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еріген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көмірқышқыл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газды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сіңіру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арқылы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түзіп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қоректенеді</a:t>
            </a:r>
            <a:r>
              <a:rPr lang="ru-RU" dirty="0">
                <a:latin typeface="Times New Roman" pitchFamily="18" charset="0"/>
                <a:cs typeface="Times New Roman" pitchFamily="18" charset="0"/>
              </a:rPr>
              <a:t>. Фотосинтез </a:t>
            </a:r>
            <a:r>
              <a:rPr lang="ru-RU" dirty="0" err="1">
                <a:latin typeface="Times New Roman" pitchFamily="18" charset="0"/>
                <a:cs typeface="Times New Roman" pitchFamily="18" charset="0"/>
              </a:rPr>
              <a:t>кезінде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оттегін</a:t>
            </a:r>
            <a:r>
              <a:rPr lang="ru-RU" dirty="0">
                <a:latin typeface="Times New Roman" pitchFamily="18" charset="0"/>
                <a:cs typeface="Times New Roman" pitchFamily="18" charset="0"/>
              </a:rPr>
              <a:t> газ </a:t>
            </a:r>
            <a:r>
              <a:rPr lang="ru-RU" dirty="0" err="1">
                <a:latin typeface="Times New Roman" pitchFamily="18" charset="0"/>
                <a:cs typeface="Times New Roman" pitchFamily="18" charset="0"/>
              </a:rPr>
              <a:t>түрінде бөліп шығарады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Судағы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ағзалар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оттегі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газымен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тыныс</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endParaRPr lang="ru-RU" dirty="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287016"/>
            <a:ext cx="5256584" cy="4813995"/>
          </a:xfrm>
        </p:spPr>
        <p:txBody>
          <a:bodyPr>
            <a:noAutofit/>
          </a:bodyPr>
          <a:lstStyle/>
          <a:p>
            <a:endParaRPr lang="ru-RU" sz="2400" dirty="0">
              <a:latin typeface="Times New Roman" pitchFamily="18" charset="0"/>
              <a:cs typeface="Times New Roman" pitchFamily="18" charset="0"/>
            </a:endParaRPr>
          </a:p>
          <a:p>
            <a:r>
              <a:rPr lang="ru-RU" sz="2400" b="1" dirty="0" err="1">
                <a:latin typeface="Times New Roman" pitchFamily="18" charset="0"/>
                <a:cs typeface="Times New Roman" pitchFamily="18" charset="0"/>
              </a:rPr>
              <a:t>Жасыл</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балдырлар</a:t>
            </a:r>
            <a:r>
              <a:rPr lang="ru-RU" sz="2400" dirty="0">
                <a:latin typeface="Times New Roman" pitchFamily="18" charset="0"/>
                <a:cs typeface="Times New Roman" pitchFamily="18" charset="0"/>
              </a:rPr>
              <a:t> — </a:t>
            </a:r>
            <a:r>
              <a:rPr lang="ru-RU" sz="2400" dirty="0" err="1">
                <a:latin typeface="Times New Roman" pitchFamily="18" charset="0"/>
                <a:cs typeface="Times New Roman" pitchFamily="18" charset="0"/>
              </a:rPr>
              <a:t>төменгі сатыдағы өсімдіктердің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тобы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Табиғатта кең тараған.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тұщы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суларды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мекендейді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Тұзды және теңіз суларында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топырақта тіршілік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ететін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түрлері </a:t>
            </a:r>
            <a:r>
              <a:rPr lang="ru-RU" sz="2400" dirty="0">
                <a:latin typeface="Times New Roman" pitchFamily="18" charset="0"/>
                <a:cs typeface="Times New Roman" pitchFamily="18" charset="0"/>
              </a:rPr>
              <a:t>де </a:t>
            </a:r>
            <a:r>
              <a:rPr lang="ru-RU" sz="2400" dirty="0" err="1">
                <a:latin typeface="Times New Roman" pitchFamily="18" charset="0"/>
                <a:cs typeface="Times New Roman" pitchFamily="18" charset="0"/>
              </a:rPr>
              <a:t>кездеседі</a:t>
            </a:r>
            <a:r>
              <a:rPr lang="ru-RU" sz="2400" dirty="0">
                <a:latin typeface="Times New Roman" pitchFamily="18" charset="0"/>
                <a:cs typeface="Times New Roman" pitchFamily="18" charset="0"/>
              </a:rPr>
              <a:t>.</a:t>
            </a:r>
          </a:p>
          <a:p>
            <a:pPr marL="0" indent="0">
              <a:buNone/>
            </a:pPr>
            <a:endParaRPr lang="en-US" sz="2400" dirty="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pic>
        <p:nvPicPr>
          <p:cNvPr id="17410" name="Picture 2" descr="Haeckel Siphoneae.jpg"/>
          <p:cNvPicPr>
            <a:picLocks noChangeAspect="1" noChangeArrowheads="1"/>
          </p:cNvPicPr>
          <p:nvPr/>
        </p:nvPicPr>
        <p:blipFill>
          <a:blip r:embed="rId2"/>
          <a:srcRect/>
          <a:stretch>
            <a:fillRect/>
          </a:stretch>
        </p:blipFill>
        <p:spPr bwMode="auto">
          <a:xfrm>
            <a:off x="5883833" y="1340768"/>
            <a:ext cx="3071834" cy="41466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645024"/>
            <a:ext cx="3995936" cy="2996952"/>
          </a:xfrm>
          <a:prstGeom prst="rect">
            <a:avLst/>
          </a:prstGeom>
          <a:ln>
            <a:noFill/>
          </a:ln>
          <a:effectLst>
            <a:softEdge rad="112500"/>
          </a:effectLst>
        </p:spPr>
      </p:pic>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275877325"/>
              </p:ext>
            </p:extLst>
          </p:nvPr>
        </p:nvGraphicFramePr>
        <p:xfrm>
          <a:off x="827584" y="1484784"/>
          <a:ext cx="7848872"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Прямоугольник 2"/>
          <p:cNvSpPr/>
          <p:nvPr/>
        </p:nvSpPr>
        <p:spPr>
          <a:xfrm>
            <a:off x="2339752" y="692696"/>
            <a:ext cx="5410264" cy="523220"/>
          </a:xfrm>
          <a:prstGeom prst="rect">
            <a:avLst/>
          </a:prstGeom>
        </p:spPr>
        <p:txBody>
          <a:bodyPr wrap="none">
            <a:spAutoFit/>
          </a:bodyPr>
          <a:lstStyle/>
          <a:p>
            <a:r>
              <a:rPr lang="ru-RU" sz="2800" b="1" dirty="0" err="1">
                <a:solidFill>
                  <a:srgbClr val="FF0000"/>
                </a:solidFill>
                <a:latin typeface="Times New Roman" pitchFamily="18" charset="0"/>
                <a:cs typeface="Times New Roman" pitchFamily="18" charset="0"/>
              </a:rPr>
              <a:t>Жасыл</a:t>
            </a:r>
            <a:r>
              <a:rPr lang="ru-RU" sz="2800" b="1" dirty="0">
                <a:solidFill>
                  <a:srgbClr val="FF0000"/>
                </a:solidFill>
                <a:latin typeface="Times New Roman" pitchFamily="18" charset="0"/>
                <a:cs typeface="Times New Roman" pitchFamily="18" charset="0"/>
              </a:rPr>
              <a:t> </a:t>
            </a:r>
            <a:r>
              <a:rPr lang="ru-RU" sz="2800" b="1" dirty="0" err="1">
                <a:solidFill>
                  <a:srgbClr val="FF0000"/>
                </a:solidFill>
                <a:latin typeface="Times New Roman" pitchFamily="18" charset="0"/>
                <a:cs typeface="Times New Roman" pitchFamily="18" charset="0"/>
              </a:rPr>
              <a:t>балдырлардың</a:t>
            </a:r>
            <a:r>
              <a:rPr lang="ru-RU" sz="2800" b="1" dirty="0">
                <a:solidFill>
                  <a:srgbClr val="FF0000"/>
                </a:solidFill>
                <a:latin typeface="Times New Roman" pitchFamily="18" charset="0"/>
                <a:cs typeface="Times New Roman" pitchFamily="18" charset="0"/>
              </a:rPr>
              <a:t> 5 </a:t>
            </a:r>
            <a:r>
              <a:rPr lang="ru-RU" sz="2800" b="1" dirty="0" err="1">
                <a:solidFill>
                  <a:srgbClr val="FF0000"/>
                </a:solidFill>
                <a:latin typeface="Times New Roman" pitchFamily="18" charset="0"/>
                <a:cs typeface="Times New Roman" pitchFamily="18" charset="0"/>
              </a:rPr>
              <a:t>класы</a:t>
            </a:r>
            <a:r>
              <a:rPr lang="ru-RU" sz="2800" b="1"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979715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0527"/>
            <a:ext cx="7056784" cy="754178"/>
          </a:xfrm>
        </p:spPr>
        <p:txBody>
          <a:bodyPr>
            <a:normAutofit/>
          </a:bodyPr>
          <a:lstStyle/>
          <a:p>
            <a:r>
              <a:rPr lang="kk-KZ" sz="3600" dirty="0">
                <a:solidFill>
                  <a:srgbClr val="FF0000"/>
                </a:solidFill>
                <a:effectLst/>
                <a:latin typeface="Times New Roman" pitchFamily="18" charset="0"/>
                <a:cs typeface="Times New Roman" pitchFamily="18" charset="0"/>
              </a:rPr>
              <a:t>Вольвоксты балдырлар</a:t>
            </a:r>
            <a:endParaRPr lang="ru-RU" sz="3600" dirty="0">
              <a:solidFill>
                <a:srgbClr val="FF0000"/>
              </a:solidFill>
              <a:effectLst/>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79512" y="1104985"/>
            <a:ext cx="5803320" cy="2790642"/>
          </a:xfrm>
        </p:spPr>
        <p:txBody>
          <a:bodyPr>
            <a:noAutofit/>
          </a:bodyPr>
          <a:lstStyle/>
          <a:p>
            <a:pPr algn="just"/>
            <a:r>
              <a:rPr lang="ru-RU" sz="2000" b="1" dirty="0" err="1">
                <a:solidFill>
                  <a:srgbClr val="00B050"/>
                </a:solidFill>
                <a:latin typeface="Times New Roman" pitchFamily="18" charset="0"/>
                <a:cs typeface="Times New Roman" pitchFamily="18" charset="0"/>
              </a:rPr>
              <a:t>Вольвоксты</a:t>
            </a:r>
            <a:r>
              <a:rPr lang="ru-RU" sz="2000" b="1" dirty="0">
                <a:solidFill>
                  <a:srgbClr val="00B050"/>
                </a:solidFill>
                <a:latin typeface="Times New Roman" pitchFamily="18" charset="0"/>
                <a:cs typeface="Times New Roman" pitchFamily="18" charset="0"/>
              </a:rPr>
              <a:t> –</a:t>
            </a:r>
            <a:r>
              <a:rPr lang="en-US" sz="2000" b="1" dirty="0">
                <a:solidFill>
                  <a:srgbClr val="00B050"/>
                </a:solidFill>
                <a:latin typeface="Times New Roman" pitchFamily="18" charset="0"/>
                <a:cs typeface="Times New Roman" pitchFamily="18" charset="0"/>
              </a:rPr>
              <a:t>VOLVOCALES</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Бұл қатарға вегетативтік</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уақытында қозғалғыш келетін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бір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жасушалы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ценобиальды-монада</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құрылысты организмдер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жатады</a:t>
            </a:r>
            <a:r>
              <a:rPr lang="ru-RU" sz="2000" b="1" dirty="0">
                <a:solidFill>
                  <a:srgbClr val="00B050"/>
                </a:solidFill>
                <a:latin typeface="Times New Roman" pitchFamily="18" charset="0"/>
                <a:cs typeface="Times New Roman" pitchFamily="18" charset="0"/>
              </a:rPr>
              <a:t>. Хламидомонада </a:t>
            </a:r>
            <a:r>
              <a:rPr lang="ru-RU" sz="2000" b="1" dirty="0" err="1">
                <a:solidFill>
                  <a:srgbClr val="00B050"/>
                </a:solidFill>
                <a:latin typeface="Times New Roman" pitchFamily="18" charset="0"/>
                <a:cs typeface="Times New Roman" pitchFamily="18" charset="0"/>
              </a:rPr>
              <a:t>туысы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бір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жасушалы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дөңгелек</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сопақ</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ұршық </a:t>
            </a:r>
            <a:r>
              <a:rPr lang="ru-RU" sz="2000" b="1" dirty="0">
                <a:solidFill>
                  <a:srgbClr val="00B050"/>
                </a:solidFill>
                <a:latin typeface="Times New Roman" pitchFamily="18" charset="0"/>
                <a:cs typeface="Times New Roman" pitchFamily="18" charset="0"/>
              </a:rPr>
              <a:t>т.б. </a:t>
            </a:r>
            <a:r>
              <a:rPr lang="ru-RU" sz="2000" b="1" dirty="0" err="1">
                <a:solidFill>
                  <a:srgbClr val="00B050"/>
                </a:solidFill>
                <a:latin typeface="Times New Roman" pitchFamily="18" charset="0"/>
                <a:cs typeface="Times New Roman" pitchFamily="18" charset="0"/>
              </a:rPr>
              <a:t>пішінді</a:t>
            </a:r>
            <a:r>
              <a:rPr lang="ru-RU" sz="2000" b="1" dirty="0">
                <a:solidFill>
                  <a:srgbClr val="00B050"/>
                </a:solidFill>
                <a:latin typeface="Times New Roman" pitchFamily="18" charset="0"/>
                <a:cs typeface="Times New Roman" pitchFamily="18" charset="0"/>
              </a:rPr>
              <a:t>, монада </a:t>
            </a:r>
            <a:r>
              <a:rPr lang="ru-RU" sz="2000" b="1" dirty="0" err="1">
                <a:solidFill>
                  <a:srgbClr val="00B050"/>
                </a:solidFill>
                <a:latin typeface="Times New Roman" pitchFamily="18" charset="0"/>
                <a:cs typeface="Times New Roman" pitchFamily="18" charset="0"/>
              </a:rPr>
              <a:t>құрылысты </a:t>
            </a:r>
            <a:r>
              <a:rPr lang="ru-RU" sz="2000" b="1" dirty="0">
                <a:solidFill>
                  <a:srgbClr val="00B050"/>
                </a:solidFill>
                <a:latin typeface="Times New Roman" pitchFamily="18" charset="0"/>
                <a:cs typeface="Times New Roman" pitchFamily="18" charset="0"/>
              </a:rPr>
              <a:t>организм. Вольвокс </a:t>
            </a:r>
            <a:r>
              <a:rPr lang="ru-RU" sz="2000" b="1" dirty="0" err="1">
                <a:solidFill>
                  <a:srgbClr val="00B050"/>
                </a:solidFill>
                <a:latin typeface="Times New Roman" pitchFamily="18" charset="0"/>
                <a:cs typeface="Times New Roman" pitchFamily="18" charset="0"/>
              </a:rPr>
              <a:t>туысы</a:t>
            </a:r>
            <a:r>
              <a:rPr lang="ru-RU" sz="2000" b="1" dirty="0">
                <a:solidFill>
                  <a:srgbClr val="00B050"/>
                </a:solidFill>
                <a:latin typeface="Times New Roman" pitchFamily="18" charset="0"/>
                <a:cs typeface="Times New Roman" pitchFamily="18" charset="0"/>
              </a:rPr>
              <a:t> шар </a:t>
            </a:r>
            <a:r>
              <a:rPr lang="ru-RU" sz="2000" b="1" dirty="0" err="1">
                <a:solidFill>
                  <a:srgbClr val="00B050"/>
                </a:solidFill>
                <a:latin typeface="Times New Roman" pitchFamily="18" charset="0"/>
                <a:cs typeface="Times New Roman" pitchFamily="18" charset="0"/>
              </a:rPr>
              <a:t>пішінді</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диаметрі</a:t>
            </a:r>
            <a:r>
              <a:rPr lang="ru-RU" sz="2000" b="1" dirty="0">
                <a:solidFill>
                  <a:srgbClr val="00B050"/>
                </a:solidFill>
                <a:latin typeface="Times New Roman" pitchFamily="18" charset="0"/>
                <a:cs typeface="Times New Roman" pitchFamily="18" charset="0"/>
              </a:rPr>
              <a:t> 2 </a:t>
            </a:r>
            <a:r>
              <a:rPr lang="ru-RU" sz="2000" b="1" dirty="0" err="1">
                <a:solidFill>
                  <a:srgbClr val="00B050"/>
                </a:solidFill>
                <a:latin typeface="Times New Roman" pitchFamily="18" charset="0"/>
                <a:cs typeface="Times New Roman" pitchFamily="18" charset="0"/>
              </a:rPr>
              <a:t>мм-ге</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дейін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жететін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ценобиальды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балдыр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Ценобиаль</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құрайтын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жасушалар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шардың</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сыртқы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бетіне</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орналасады</a:t>
            </a:r>
            <a:r>
              <a:rPr lang="ru-RU" sz="2000" b="1" dirty="0">
                <a:solidFill>
                  <a:srgbClr val="00B050"/>
                </a:solidFill>
                <a:latin typeface="Times New Roman" pitchFamily="18" charset="0"/>
                <a:cs typeface="Times New Roman" pitchFamily="18" charset="0"/>
              </a:rPr>
              <a:t> да </a:t>
            </a:r>
            <a:r>
              <a:rPr lang="ru-RU" sz="2000" b="1" dirty="0" err="1">
                <a:solidFill>
                  <a:srgbClr val="00B050"/>
                </a:solidFill>
                <a:latin typeface="Times New Roman" pitchFamily="18" charset="0"/>
                <a:cs typeface="Times New Roman" pitchFamily="18" charset="0"/>
              </a:rPr>
              <a:t>бір-бірімен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протоплазмалық</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жіпшелер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арқылы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байланысып</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жатады</a:t>
            </a:r>
            <a:r>
              <a:rPr lang="ru-RU" sz="2000" b="1" dirty="0">
                <a:solidFill>
                  <a:srgbClr val="00B050"/>
                </a:solidFill>
                <a:latin typeface="Times New Roman" pitchFamily="18" charset="0"/>
                <a:cs typeface="Times New Roman" pitchFamily="18" charset="0"/>
              </a:rPr>
              <a:t>. Шар </a:t>
            </a:r>
            <a:r>
              <a:rPr lang="ru-RU" sz="2000" b="1" dirty="0" err="1">
                <a:solidFill>
                  <a:srgbClr val="00B050"/>
                </a:solidFill>
                <a:latin typeface="Times New Roman" pitchFamily="18" charset="0"/>
                <a:cs typeface="Times New Roman" pitchFamily="18" charset="0"/>
              </a:rPr>
              <a:t>сыртынан</a:t>
            </a:r>
            <a:r>
              <a:rPr lang="ru-RU" sz="2000" b="1" dirty="0">
                <a:solidFill>
                  <a:srgbClr val="00B050"/>
                </a:solidFill>
                <a:latin typeface="Times New Roman" pitchFamily="18" charset="0"/>
                <a:cs typeface="Times New Roman" pitchFamily="18" charset="0"/>
              </a:rPr>
              <a:t> тор </a:t>
            </a:r>
            <a:r>
              <a:rPr lang="ru-RU" sz="2000" b="1" dirty="0" err="1">
                <a:solidFill>
                  <a:srgbClr val="00B050"/>
                </a:solidFill>
                <a:latin typeface="Times New Roman" pitchFamily="18" charset="0"/>
                <a:cs typeface="Times New Roman" pitchFamily="18" charset="0"/>
              </a:rPr>
              <a:t>сияқты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болады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Мұндағы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жасушалар</a:t>
            </a:r>
            <a:r>
              <a:rPr lang="ru-RU" sz="2000" b="1" dirty="0">
                <a:solidFill>
                  <a:srgbClr val="00B050"/>
                </a:solidFill>
                <a:latin typeface="Times New Roman" pitchFamily="18" charset="0"/>
                <a:cs typeface="Times New Roman" pitchFamily="18" charset="0"/>
              </a:rPr>
              <a:t> саны 500-ден 60000-ға </a:t>
            </a:r>
            <a:r>
              <a:rPr lang="ru-RU" sz="2000" b="1" dirty="0" err="1">
                <a:solidFill>
                  <a:srgbClr val="00B050"/>
                </a:solidFill>
                <a:latin typeface="Times New Roman" pitchFamily="18" charset="0"/>
                <a:cs typeface="Times New Roman" pitchFamily="18" charset="0"/>
              </a:rPr>
              <a:t>дейін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барады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жасушасыныңәрқайсысының</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хлоропластасы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цитоплазмасы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ядросы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көзшесі</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және</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екі</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талшығы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болады</a:t>
            </a:r>
            <a:r>
              <a:rPr lang="ru-RU" sz="2000" b="1" dirty="0">
                <a:solidFill>
                  <a:srgbClr val="00B050"/>
                </a:solidFill>
                <a:latin typeface="Times New Roman" pitchFamily="18" charset="0"/>
                <a:cs typeface="Times New Roman" pitchFamily="18" charset="0"/>
              </a:rPr>
              <a:t>. Осы </a:t>
            </a:r>
            <a:r>
              <a:rPr lang="ru-RU" sz="2000" b="1" dirty="0" err="1">
                <a:solidFill>
                  <a:srgbClr val="00B050"/>
                </a:solidFill>
                <a:latin typeface="Times New Roman" pitchFamily="18" charset="0"/>
                <a:cs typeface="Times New Roman" pitchFamily="18" charset="0"/>
              </a:rPr>
              <a:t>талшықтардың</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бір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бағытқа</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қарай</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қозғалуына</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байланысты</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бір</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орнынан</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екінші</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орынға</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қозғалып</a:t>
            </a:r>
            <a:r>
              <a:rPr lang="ru-RU" sz="2000" b="1" dirty="0">
                <a:solidFill>
                  <a:srgbClr val="00B050"/>
                </a:solidFill>
                <a:latin typeface="Times New Roman" pitchFamily="18" charset="0"/>
                <a:cs typeface="Times New Roman" pitchFamily="18" charset="0"/>
              </a:rPr>
              <a:t> </a:t>
            </a:r>
            <a:r>
              <a:rPr lang="ru-RU" sz="2000" b="1" dirty="0" err="1">
                <a:solidFill>
                  <a:srgbClr val="00B050"/>
                </a:solidFill>
                <a:latin typeface="Times New Roman" pitchFamily="18" charset="0"/>
                <a:cs typeface="Times New Roman" pitchFamily="18" charset="0"/>
              </a:rPr>
              <a:t>отырады</a:t>
            </a:r>
            <a:r>
              <a:rPr lang="ru-RU" sz="2000" b="1" dirty="0">
                <a:solidFill>
                  <a:srgbClr val="00B050"/>
                </a:solidFill>
                <a:latin typeface="Times New Roman" pitchFamily="18" charset="0"/>
                <a:cs typeface="Times New Roman" pitchFamily="18" charset="0"/>
              </a:rPr>
              <a:t>.. </a:t>
            </a:r>
          </a:p>
        </p:txBody>
      </p:sp>
      <p:sp>
        <p:nvSpPr>
          <p:cNvPr id="4" name="Заголовок 1"/>
          <p:cNvSpPr>
            <a:spLocks noGrp="1"/>
          </p:cNvSpPr>
          <p:nvPr/>
        </p:nvSpPr>
        <p:spPr>
          <a:xfrm>
            <a:off x="1214414" y="2500306"/>
            <a:ext cx="7772400" cy="1829761"/>
          </a:xfrm>
          <a:prstGeom prst="rect">
            <a:avLst/>
          </a:prstGeom>
        </p:spPr>
        <p:txBody>
          <a:bodyPr vert="horz" anchor="b">
            <a:norm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ru-RU" dirty="0"/>
          </a:p>
        </p:txBody>
      </p:sp>
      <p:pic>
        <p:nvPicPr>
          <p:cNvPr id="8194" name="Picture 2" descr="user posted image"/>
          <p:cNvPicPr>
            <a:picLocks noChangeAspect="1" noChangeArrowheads="1"/>
          </p:cNvPicPr>
          <p:nvPr/>
        </p:nvPicPr>
        <p:blipFill>
          <a:blip r:embed="rId2"/>
          <a:srcRect/>
          <a:stretch>
            <a:fillRect/>
          </a:stretch>
        </p:blipFill>
        <p:spPr bwMode="auto">
          <a:xfrm>
            <a:off x="6012160" y="1587002"/>
            <a:ext cx="2963921" cy="378621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484784"/>
            <a:ext cx="8229600" cy="4389120"/>
          </a:xfrm>
        </p:spPr>
        <p:txBody>
          <a:bodyPr/>
          <a:lstStyle/>
          <a:p>
            <a:r>
              <a:rPr lang="ru-RU" sz="2800" dirty="0">
                <a:latin typeface="Times New Roman" pitchFamily="18" charset="0"/>
                <a:cs typeface="Times New Roman" pitchFamily="18" charset="0"/>
              </a:rPr>
              <a:t>Вольвокс </a:t>
            </a:r>
            <a:r>
              <a:rPr lang="ru-RU" sz="2800" dirty="0" err="1">
                <a:latin typeface="Times New Roman" pitchFamily="18" charset="0"/>
                <a:cs typeface="Times New Roman" pitchFamily="18" charset="0"/>
              </a:rPr>
              <a:t>жасушалары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біркелкі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болмай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ірілі-ұсақты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болып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келеді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Ұсақ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бөлінуге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қабілетсіз</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көмір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қышқыл</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газынан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жарықта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көміртегін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ассимиляциялайды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сөйтіп</a:t>
            </a:r>
            <a:r>
              <a:rPr lang="ru-RU" sz="2800" dirty="0">
                <a:latin typeface="Times New Roman" pitchFamily="18" charset="0"/>
                <a:cs typeface="Times New Roman" pitchFamily="18" charset="0"/>
              </a:rPr>
              <a:t> фотосинтез </a:t>
            </a:r>
            <a:r>
              <a:rPr lang="ru-RU" sz="2800" dirty="0" err="1">
                <a:latin typeface="Times New Roman" pitchFamily="18" charset="0"/>
                <a:cs typeface="Times New Roman" pitchFamily="18" charset="0"/>
              </a:rPr>
              <a:t>қызметін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атқарады</a:t>
            </a:r>
            <a:r>
              <a:rPr lang="ru-RU" sz="2800" dirty="0">
                <a:latin typeface="Times New Roman" pitchFamily="18" charset="0"/>
                <a:cs typeface="Times New Roman" pitchFamily="18" charset="0"/>
              </a:rPr>
              <a:t>. Ал </a:t>
            </a:r>
            <a:r>
              <a:rPr lang="ru-RU" sz="2800" dirty="0" err="1">
                <a:latin typeface="Times New Roman" pitchFamily="18" charset="0"/>
                <a:cs typeface="Times New Roman" pitchFamily="18" charset="0"/>
              </a:rPr>
              <a:t>ірі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көбеюге</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қабілетті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Ондай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ірі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жасушалардың</a:t>
            </a:r>
            <a:r>
              <a:rPr lang="ru-RU" sz="2800" dirty="0">
                <a:latin typeface="Times New Roman" pitchFamily="18" charset="0"/>
                <a:cs typeface="Times New Roman" pitchFamily="18" charset="0"/>
              </a:rPr>
              <a:t> саны </a:t>
            </a:r>
            <a:r>
              <a:rPr lang="ru-RU" sz="2800" dirty="0" err="1">
                <a:latin typeface="Times New Roman" pitchFamily="18" charset="0"/>
                <a:cs typeface="Times New Roman" pitchFamily="18" charset="0"/>
              </a:rPr>
              <a:t>оншақты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оларды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партеногонидиялық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жасушалардың</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бойлай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бөлінуі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арқылы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жаңа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жасушалар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түзіледі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бұлардан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дамыған</a:t>
            </a:r>
            <a:r>
              <a:rPr lang="ru-RU" sz="2800" dirty="0">
                <a:latin typeface="Times New Roman" pitchFamily="18" charset="0"/>
                <a:cs typeface="Times New Roman" pitchFamily="18" charset="0"/>
              </a:rPr>
              <a:t> пластинка </a:t>
            </a:r>
            <a:r>
              <a:rPr lang="ru-RU" sz="2800" dirty="0" err="1">
                <a:latin typeface="Times New Roman" pitchFamily="18" charset="0"/>
                <a:cs typeface="Times New Roman" pitchFamily="18" charset="0"/>
              </a:rPr>
              <a:t>табақ</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сияқты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сыртқа</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қарай</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дөңгеленіп</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иіледі</a:t>
            </a:r>
            <a:endParaRPr lang="ru-RU" dirty="0"/>
          </a:p>
        </p:txBody>
      </p:sp>
    </p:spTree>
    <p:extLst>
      <p:ext uri="{BB962C8B-B14F-4D97-AF65-F5344CB8AC3E}">
        <p14:creationId xmlns:p14="http://schemas.microsoft.com/office/powerpoint/2010/main" val="266051055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720080"/>
          </a:xfrm>
        </p:spPr>
        <p:txBody>
          <a:bodyPr>
            <a:normAutofit/>
          </a:bodyPr>
          <a:lstStyle/>
          <a:p>
            <a:r>
              <a:rPr lang="kk-KZ" dirty="0">
                <a:solidFill>
                  <a:schemeClr val="accent3">
                    <a:lumMod val="75000"/>
                  </a:schemeClr>
                </a:solidFill>
                <a:latin typeface="Times New Roman" pitchFamily="18" charset="0"/>
                <a:cs typeface="Times New Roman" pitchFamily="18" charset="0"/>
              </a:rPr>
              <a:t>Протококкты балдырлар  классы</a:t>
            </a:r>
            <a:endParaRPr lang="ru-RU"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211960" y="1629087"/>
            <a:ext cx="4392488" cy="4654870"/>
          </a:xfrm>
        </p:spPr>
        <p:txBody>
          <a:bodyPr>
            <a:noAutofit/>
          </a:bodyPr>
          <a:lstStyle/>
          <a:p>
            <a:r>
              <a:rPr lang="ru-RU" sz="2400" b="1" i="1" dirty="0" err="1">
                <a:latin typeface="Times New Roman" pitchFamily="18" charset="0"/>
                <a:cs typeface="Times New Roman" pitchFamily="18" charset="0"/>
              </a:rPr>
              <a:t>Протококкты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балдырлар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класы</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Р</a:t>
            </a:r>
            <a:r>
              <a:rPr lang="en-US" sz="2400" dirty="0">
                <a:latin typeface="Times New Roman" pitchFamily="18" charset="0"/>
                <a:cs typeface="Times New Roman" pitchFamily="18" charset="0"/>
              </a:rPr>
              <a:t>r</a:t>
            </a:r>
            <a:r>
              <a:rPr lang="ru-RU" sz="2400" dirty="0">
                <a:latin typeface="Times New Roman" pitchFamily="18" charset="0"/>
                <a:cs typeface="Times New Roman" pitchFamily="18" charset="0"/>
              </a:rPr>
              <a:t>о</a:t>
            </a:r>
            <a:r>
              <a:rPr lang="en-US" sz="2400" dirty="0">
                <a:latin typeface="Times New Roman" pitchFamily="18" charset="0"/>
                <a:cs typeface="Times New Roman" pitchFamily="18" charset="0"/>
              </a:rPr>
              <a:t>t</a:t>
            </a:r>
            <a:r>
              <a:rPr lang="ru-RU" sz="2400" dirty="0" err="1">
                <a:latin typeface="Times New Roman" pitchFamily="18" charset="0"/>
                <a:cs typeface="Times New Roman" pitchFamily="18" charset="0"/>
              </a:rPr>
              <a:t>ососсор</a:t>
            </a:r>
            <a:r>
              <a:rPr lang="en-US" sz="2400" dirty="0">
                <a:latin typeface="Times New Roman" pitchFamily="18" charset="0"/>
                <a:cs typeface="Times New Roman" pitchFamily="18" charset="0"/>
              </a:rPr>
              <a:t>h</a:t>
            </a:r>
            <a:r>
              <a:rPr lang="ru-RU" sz="2400" dirty="0" err="1">
                <a:latin typeface="Times New Roman" pitchFamily="18" charset="0"/>
                <a:cs typeface="Times New Roman" pitchFamily="18" charset="0"/>
              </a:rPr>
              <a:t>усеае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Протококкты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класына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сиректеу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колониялы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жатады</a:t>
            </a:r>
            <a:r>
              <a:rPr lang="ru-RU" sz="2400" dirty="0">
                <a:latin typeface="Times New Roman" pitchFamily="18" charset="0"/>
                <a:cs typeface="Times New Roman" pitchFamily="18" charset="0"/>
              </a:rPr>
              <a:t>. Тек </a:t>
            </a:r>
            <a:r>
              <a:rPr lang="ru-RU" sz="2400" dirty="0" err="1">
                <a:latin typeface="Times New Roman" pitchFamily="18" charset="0"/>
                <a:cs typeface="Times New Roman" pitchFamily="18" charset="0"/>
              </a:rPr>
              <a:t>қарапайым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пластинкалы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формалары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ғана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келеді</a:t>
            </a:r>
            <a:r>
              <a:rPr lang="ru-RU" sz="2400" dirty="0">
                <a:latin typeface="Times New Roman" pitchFamily="18" charset="0"/>
                <a:cs typeface="Times New Roman" pitchFamily="18" charset="0"/>
              </a:rPr>
              <a:t>. </a:t>
            </a:r>
          </a:p>
        </p:txBody>
      </p:sp>
      <p:pic>
        <p:nvPicPr>
          <p:cNvPr id="7170" name="Picture 2" descr="ÐÐ°ÑÑÐ¸Ð½ÐºÐ¸ Ð¿Ð¾ Ð·Ð°Ð¿ÑÐ¾ÑÑ Ð¿ÑÐ¾ÑÐ¾ÐºÐ¾ÐºÐºÐ¾Ð²ÑÐµ Ð²Ð¾Ð´Ð¾ÑÐ¾ÑÐ»Ð¸"/>
          <p:cNvPicPr>
            <a:picLocks noChangeAspect="1" noChangeArrowheads="1"/>
          </p:cNvPicPr>
          <p:nvPr/>
        </p:nvPicPr>
        <p:blipFill>
          <a:blip r:embed="rId2"/>
          <a:srcRect/>
          <a:stretch>
            <a:fillRect/>
          </a:stretch>
        </p:blipFill>
        <p:spPr bwMode="auto">
          <a:xfrm>
            <a:off x="323528" y="1484784"/>
            <a:ext cx="3565630" cy="49434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730940"/>
            <a:ext cx="5112568" cy="4389120"/>
          </a:xfrm>
        </p:spPr>
        <p:txBody>
          <a:bodyPr>
            <a:noAutofit/>
          </a:bodyPr>
          <a:lstStyle/>
          <a:p>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балдырлардың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ішінде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тарағандарының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a:t>
            </a:r>
            <a:r>
              <a:rPr lang="ru-RU" sz="2000" dirty="0">
                <a:latin typeface="Times New Roman" pitchFamily="18" charset="0"/>
                <a:cs typeface="Times New Roman" pitchFamily="18" charset="0"/>
              </a:rPr>
              <a:t> </a:t>
            </a:r>
            <a:r>
              <a:rPr lang="ru-RU" sz="2000" b="1" dirty="0">
                <a:solidFill>
                  <a:srgbClr val="FF0000"/>
                </a:solidFill>
                <a:latin typeface="Times New Roman" pitchFamily="18" charset="0"/>
                <a:cs typeface="Times New Roman" pitchFamily="18" charset="0"/>
              </a:rPr>
              <a:t>хлорелла (</a:t>
            </a:r>
            <a:r>
              <a:rPr lang="en-US" sz="2000" b="1" dirty="0">
                <a:solidFill>
                  <a:srgbClr val="FF0000"/>
                </a:solidFill>
                <a:latin typeface="Times New Roman" pitchFamily="18" charset="0"/>
                <a:cs typeface="Times New Roman" pitchFamily="18" charset="0"/>
              </a:rPr>
              <a:t>Chlorella</a:t>
            </a:r>
            <a:r>
              <a:rPr lang="en-US"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тұщы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суларда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топырақта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көптеп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кездеседі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Хлорелланың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ұсақ</a:t>
            </a:r>
            <a:r>
              <a:rPr lang="ru-RU" sz="2000" dirty="0">
                <a:latin typeface="Times New Roman" pitchFamily="18" charset="0"/>
                <a:cs typeface="Times New Roman" pitchFamily="18" charset="0"/>
              </a:rPr>
              <a:t>, шар </a:t>
            </a:r>
            <a:r>
              <a:rPr lang="ru-RU" sz="2000" dirty="0" err="1">
                <a:latin typeface="Times New Roman" pitchFamily="18" charset="0"/>
                <a:cs typeface="Times New Roman" pitchFamily="18" charset="0"/>
              </a:rPr>
              <a:t>тәрізді</a:t>
            </a:r>
            <a:r>
              <a:rPr lang="ru-RU" sz="2000" dirty="0">
                <a:latin typeface="Times New Roman" pitchFamily="18" charset="0"/>
                <a:cs typeface="Times New Roman" pitchFamily="18" charset="0"/>
              </a:rPr>
              <a:t>, тек </a:t>
            </a:r>
            <a:r>
              <a:rPr lang="ru-RU" sz="2000" dirty="0" err="1">
                <a:latin typeface="Times New Roman" pitchFamily="18" charset="0"/>
                <a:cs typeface="Times New Roman" pitchFamily="18" charset="0"/>
              </a:rPr>
              <a:t>микроскоппен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ғана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жақсы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көрінеді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Хлорелланың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жасушасының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сыртын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жылтыр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қабықша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қаптап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астында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цитоплазмасымен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ядросы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орналасады</a:t>
            </a:r>
            <a:r>
              <a:rPr lang="ru-RU" sz="2000" dirty="0">
                <a:latin typeface="Times New Roman" pitchFamily="18" charset="0"/>
                <a:cs typeface="Times New Roman" pitchFamily="18" charset="0"/>
              </a:rPr>
              <a:t>, ал </a:t>
            </a:r>
            <a:r>
              <a:rPr lang="ru-RU" sz="2000" dirty="0" err="1">
                <a:latin typeface="Times New Roman" pitchFamily="18" charset="0"/>
                <a:cs typeface="Times New Roman" pitchFamily="18" charset="0"/>
              </a:rPr>
              <a:t>цитоплазмасында</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хроматофорасы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Хлорелла </a:t>
            </a:r>
            <a:r>
              <a:rPr lang="ru-RU" sz="2000" dirty="0" err="1">
                <a:latin typeface="Times New Roman" pitchFamily="18" charset="0"/>
                <a:cs typeface="Times New Roman" pitchFamily="18" charset="0"/>
              </a:rPr>
              <a:t>қозғалмайтын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автоспоралары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өте</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көбейеді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қоршаған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ортадан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органикалық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заттарды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белсенді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түрде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сорып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алады</a:t>
            </a:r>
            <a:r>
              <a:rPr lang="ru-RU" sz="2000" dirty="0">
                <a:latin typeface="Times New Roman" pitchFamily="18" charset="0"/>
                <a:cs typeface="Times New Roman" pitchFamily="18" charset="0"/>
              </a:rPr>
              <a:t>. Хлорелла </a:t>
            </a:r>
            <a:r>
              <a:rPr lang="ru-RU" sz="2000" dirty="0" err="1">
                <a:latin typeface="Times New Roman" pitchFamily="18" charset="0"/>
                <a:cs typeface="Times New Roman" pitchFamily="18" charset="0"/>
              </a:rPr>
              <a:t>жыныстық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көбеймейді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Сондықтанда</a:t>
            </a:r>
            <a:r>
              <a:rPr lang="ru-RU" sz="2000" dirty="0">
                <a:latin typeface="Times New Roman" pitchFamily="18" charset="0"/>
                <a:cs typeface="Times New Roman" pitchFamily="18" charset="0"/>
              </a:rPr>
              <a:t> оны лас </a:t>
            </a:r>
            <a:r>
              <a:rPr lang="ru-RU" sz="2000" dirty="0" err="1">
                <a:latin typeface="Times New Roman" pitchFamily="18" charset="0"/>
                <a:cs typeface="Times New Roman" pitchFamily="18" charset="0"/>
              </a:rPr>
              <a:t>суларды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биологиялық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жолмен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тазартуға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жиі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пайдаланады</a:t>
            </a:r>
            <a:r>
              <a:rPr lang="ru-RU" sz="2000" dirty="0">
                <a:latin typeface="Times New Roman" pitchFamily="18" charset="0"/>
                <a:cs typeface="Times New Roman" pitchFamily="18" charset="0"/>
              </a:rPr>
              <a:t>.</a:t>
            </a:r>
          </a:p>
          <a:p>
            <a:endParaRPr lang="ru-RU" sz="2000" dirty="0"/>
          </a:p>
        </p:txBody>
      </p:sp>
      <p:pic>
        <p:nvPicPr>
          <p:cNvPr id="1026" name="Picture 2" descr="http://www.eda-land.ru/images/article/orig/2018/10/instrukciya-po-primeneniyu-hlorell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1484784"/>
            <a:ext cx="3189405" cy="43924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68181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a:t>Жоспар </a:t>
            </a:r>
            <a:endParaRPr lang="ru-RU" dirty="0"/>
          </a:p>
        </p:txBody>
      </p:sp>
      <p:sp>
        <p:nvSpPr>
          <p:cNvPr id="3" name="Содержимое 2"/>
          <p:cNvSpPr>
            <a:spLocks noGrp="1"/>
          </p:cNvSpPr>
          <p:nvPr>
            <p:ph idx="1"/>
          </p:nvPr>
        </p:nvSpPr>
        <p:spPr/>
        <p:txBody>
          <a:bodyPr>
            <a:normAutofit/>
          </a:bodyPr>
          <a:lstStyle/>
          <a:p>
            <a:pPr>
              <a:buNone/>
            </a:pPr>
            <a:r>
              <a:rPr lang="en-US" dirty="0">
                <a:latin typeface="Times New Roman" pitchFamily="18" charset="0"/>
                <a:cs typeface="Times New Roman" pitchFamily="18" charset="0"/>
              </a:rPr>
              <a:t>I.</a:t>
            </a:r>
            <a:r>
              <a:rPr lang="kk-KZ" dirty="0">
                <a:latin typeface="Times New Roman" pitchFamily="18" charset="0"/>
                <a:cs typeface="Times New Roman" pitchFamily="18" charset="0"/>
              </a:rPr>
              <a:t>Кіріспе</a:t>
            </a:r>
          </a:p>
          <a:p>
            <a:pPr>
              <a:buNone/>
            </a:pPr>
            <a:r>
              <a:rPr lang="en-US" dirty="0">
                <a:latin typeface="Times New Roman" pitchFamily="18" charset="0"/>
                <a:cs typeface="Times New Roman" pitchFamily="18" charset="0"/>
              </a:rPr>
              <a:t>II.</a:t>
            </a:r>
            <a:r>
              <a:rPr lang="kk-KZ" dirty="0">
                <a:latin typeface="Times New Roman" pitchFamily="18" charset="0"/>
                <a:cs typeface="Times New Roman" pitchFamily="18" charset="0"/>
              </a:rPr>
              <a:t>Негізгі бөлім</a:t>
            </a:r>
          </a:p>
          <a:p>
            <a:pPr>
              <a:buNone/>
            </a:pPr>
            <a:r>
              <a:rPr lang="kk-KZ" dirty="0">
                <a:latin typeface="Times New Roman" pitchFamily="18" charset="0"/>
                <a:cs typeface="Times New Roman" pitchFamily="18" charset="0"/>
              </a:rPr>
              <a:t>    1</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 Балдырлардың жалпы сипаттамасы </a:t>
            </a:r>
          </a:p>
          <a:p>
            <a:pPr>
              <a:buNone/>
            </a:pPr>
            <a:r>
              <a:rPr lang="kk-KZ" dirty="0">
                <a:latin typeface="Times New Roman" pitchFamily="18" charset="0"/>
                <a:cs typeface="Times New Roman" pitchFamily="18" charset="0"/>
              </a:rPr>
              <a:t>    2</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 Балдырлардың көбеюі</a:t>
            </a:r>
          </a:p>
          <a:p>
            <a:pPr>
              <a:buNone/>
            </a:pPr>
            <a:r>
              <a:rPr lang="kk-KZ" dirty="0">
                <a:latin typeface="Times New Roman" pitchFamily="18" charset="0"/>
                <a:cs typeface="Times New Roman" pitchFamily="18" charset="0"/>
              </a:rPr>
              <a:t>    3</a:t>
            </a:r>
            <a:r>
              <a:rPr lang="en-US" dirty="0">
                <a:latin typeface="Times New Roman" pitchFamily="18" charset="0"/>
                <a:cs typeface="Times New Roman" pitchFamily="18" charset="0"/>
              </a:rPr>
              <a:t>)</a:t>
            </a:r>
            <a:r>
              <a:rPr lang="kk-KZ" dirty="0">
                <a:latin typeface="Times New Roman" pitchFamily="18" charset="0"/>
                <a:cs typeface="Times New Roman" pitchFamily="18" charset="0"/>
              </a:rPr>
              <a:t>Балдырлардың классификациясы               </a:t>
            </a:r>
            <a:r>
              <a:rPr lang="en-US" dirty="0">
                <a:latin typeface="Times New Roman" pitchFamily="18" charset="0"/>
                <a:cs typeface="Times New Roman" pitchFamily="18" charset="0"/>
              </a:rPr>
              <a:t>4)</a:t>
            </a:r>
            <a:r>
              <a:rPr lang="kk-KZ" dirty="0">
                <a:latin typeface="Times New Roman" pitchFamily="18" charset="0"/>
                <a:cs typeface="Times New Roman" pitchFamily="18" charset="0"/>
              </a:rPr>
              <a:t>Балдырлардың шаруашылықтағы маңызы</a:t>
            </a:r>
          </a:p>
          <a:p>
            <a:pPr>
              <a:buNone/>
            </a:pPr>
            <a:r>
              <a:rPr lang="en-US" dirty="0">
                <a:latin typeface="Times New Roman" pitchFamily="18" charset="0"/>
                <a:cs typeface="Times New Roman" pitchFamily="18" charset="0"/>
              </a:rPr>
              <a:t>III.</a:t>
            </a:r>
            <a:r>
              <a:rPr lang="kk-KZ" dirty="0">
                <a:latin typeface="Times New Roman" pitchFamily="18" charset="0"/>
                <a:cs typeface="Times New Roman" pitchFamily="18" charset="0"/>
              </a:rPr>
              <a:t>ҚОРЫТЫНДЫ</a:t>
            </a:r>
          </a:p>
          <a:p>
            <a:pPr>
              <a:buNone/>
            </a:pPr>
            <a:r>
              <a:rPr lang="en-US" dirty="0">
                <a:latin typeface="Times New Roman" pitchFamily="18" charset="0"/>
                <a:cs typeface="Times New Roman" pitchFamily="18" charset="0"/>
              </a:rPr>
              <a:t>IV.</a:t>
            </a:r>
            <a:r>
              <a:rPr lang="kk-KZ" dirty="0">
                <a:latin typeface="Times New Roman" pitchFamily="18" charset="0"/>
                <a:cs typeface="Times New Roman" pitchFamily="18" charset="0"/>
              </a:rPr>
              <a:t>ПАЙДАЛАНЫЛҒАН ӘДЕБИЕТТЕР</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jo.jpg"/>
          <p:cNvPicPr>
            <a:picLocks noGrp="1" noChangeAspect="1"/>
          </p:cNvPicPr>
          <p:nvPr>
            <p:ph idx="1"/>
          </p:nvPr>
        </p:nvPicPr>
        <p:blipFill>
          <a:blip r:embed="rId2"/>
          <a:stretch>
            <a:fillRect/>
          </a:stretch>
        </p:blipFill>
        <p:spPr>
          <a:xfrm>
            <a:off x="323528" y="1484784"/>
            <a:ext cx="7848872" cy="4324350"/>
          </a:xfrm>
        </p:spPr>
      </p:pic>
    </p:spTree>
    <p:extLst>
      <p:ext uri="{BB962C8B-B14F-4D97-AF65-F5344CB8AC3E}">
        <p14:creationId xmlns:p14="http://schemas.microsoft.com/office/powerpoint/2010/main" val="3043483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118" y="404664"/>
            <a:ext cx="8229600" cy="1143000"/>
          </a:xfrm>
        </p:spPr>
        <p:txBody>
          <a:bodyPr/>
          <a:lstStyle/>
          <a:p>
            <a:r>
              <a:rPr lang="kk-KZ" dirty="0">
                <a:solidFill>
                  <a:schemeClr val="accent3">
                    <a:lumMod val="75000"/>
                  </a:schemeClr>
                </a:solidFill>
                <a:latin typeface="Times New Roman" pitchFamily="18" charset="0"/>
                <a:cs typeface="Times New Roman" pitchFamily="18" charset="0"/>
              </a:rPr>
              <a:t>Улотриксті балдырларт класы</a:t>
            </a:r>
            <a:endParaRPr lang="ru-RU"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0" y="1052736"/>
            <a:ext cx="4572032" cy="4667980"/>
          </a:xfrm>
        </p:spPr>
        <p:txBody>
          <a:bodyPr>
            <a:noAutofit/>
          </a:bodyPr>
          <a:lstStyle/>
          <a:p>
            <a:pPr>
              <a:buNone/>
            </a:pP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Улотриксті</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балдырлар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класы</a:t>
            </a:r>
            <a:r>
              <a:rPr lang="ru-RU"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Ul</a:t>
            </a:r>
            <a:r>
              <a:rPr lang="ru-RU" sz="2400" b="1" dirty="0">
                <a:latin typeface="Times New Roman" pitchFamily="18" charset="0"/>
                <a:cs typeface="Times New Roman" pitchFamily="18" charset="0"/>
              </a:rPr>
              <a:t>о</a:t>
            </a:r>
            <a:r>
              <a:rPr lang="en-US" sz="2400" b="1" dirty="0" err="1">
                <a:latin typeface="Times New Roman" pitchFamily="18" charset="0"/>
                <a:cs typeface="Times New Roman" pitchFamily="18" charset="0"/>
              </a:rPr>
              <a:t>thr</a:t>
            </a:r>
            <a:r>
              <a:rPr lang="ru-RU" sz="2400" b="1" dirty="0" err="1">
                <a:latin typeface="Times New Roman" pitchFamily="18" charset="0"/>
                <a:cs typeface="Times New Roman" pitchFamily="18" charset="0"/>
              </a:rPr>
              <a:t>іс</a:t>
            </a:r>
            <a:r>
              <a:rPr lang="en-US" sz="2400" b="1" dirty="0">
                <a:latin typeface="Times New Roman" pitchFamily="18" charset="0"/>
                <a:cs typeface="Times New Roman" pitchFamily="18" charset="0"/>
              </a:rPr>
              <a:t>h</a:t>
            </a:r>
            <a:r>
              <a:rPr lang="ru-RU" sz="2400" b="1" dirty="0">
                <a:latin typeface="Times New Roman" pitchFamily="18" charset="0"/>
                <a:cs typeface="Times New Roman" pitchFamily="18" charset="0"/>
              </a:rPr>
              <a:t>ор</a:t>
            </a:r>
            <a:r>
              <a:rPr lang="en-US" sz="2400" b="1" dirty="0">
                <a:latin typeface="Times New Roman" pitchFamily="18" charset="0"/>
                <a:cs typeface="Times New Roman" pitchFamily="18" charset="0"/>
              </a:rPr>
              <a:t>h</a:t>
            </a:r>
            <a:r>
              <a:rPr lang="ru-RU" sz="2400" b="1" dirty="0" err="1">
                <a:latin typeface="Times New Roman" pitchFamily="18" charset="0"/>
                <a:cs typeface="Times New Roman" pitchFamily="18" charset="0"/>
              </a:rPr>
              <a:t>усеае</a:t>
            </a:r>
            <a:r>
              <a:rPr lang="ru-RU" sz="2400" dirty="0" err="1">
                <a:latin typeface="Times New Roman" pitchFamily="18" charset="0"/>
                <a:cs typeface="Times New Roman" pitchFamily="18" charset="0"/>
              </a:rPr>
              <a:t>-талломының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пластинкалы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өзендердің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астындағы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тастарда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шіріген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ағаштардың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қалдықтарында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жабысып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ашық-көк</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түсті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жіптердің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жиынтығын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көруге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p>
        </p:txBody>
      </p:sp>
      <p:pic>
        <p:nvPicPr>
          <p:cNvPr id="6148" name="Picture 4" descr="ÐÐ°ÑÑÐ¸Ð½ÐºÐ¸ Ð¿Ð¾ Ð·Ð°Ð¿ÑÐ¾ÑÑ ÑÐ»Ð¾ÑÑÐ¸ÐºÑ Ð²Ð¾Ð´Ð¾ÑÐ¾ÑÐ»Ñ"/>
          <p:cNvPicPr>
            <a:picLocks noChangeAspect="1" noChangeArrowheads="1"/>
          </p:cNvPicPr>
          <p:nvPr/>
        </p:nvPicPr>
        <p:blipFill>
          <a:blip r:embed="rId2"/>
          <a:srcRect/>
          <a:stretch>
            <a:fillRect/>
          </a:stretch>
        </p:blipFill>
        <p:spPr bwMode="auto">
          <a:xfrm>
            <a:off x="5523646" y="2132856"/>
            <a:ext cx="3406072" cy="3867912"/>
          </a:xfrm>
          <a:prstGeom prst="rect">
            <a:avLst/>
          </a:prstGeom>
          <a:noFill/>
        </p:spPr>
      </p:pic>
    </p:spTree>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764704"/>
            <a:ext cx="8229600" cy="4389120"/>
          </a:xfrm>
        </p:spPr>
        <p:txBody>
          <a:bodyPr>
            <a:noAutofit/>
          </a:bodyPr>
          <a:lstStyle/>
          <a:p>
            <a:r>
              <a:rPr lang="ru-RU" sz="2400" dirty="0">
                <a:latin typeface="Times New Roman" pitchFamily="18" charset="0"/>
                <a:cs typeface="Times New Roman" pitchFamily="18" charset="0"/>
              </a:rPr>
              <a:t>     </a:t>
            </a:r>
            <a:r>
              <a:rPr lang="ru-RU" sz="2400" b="1" dirty="0" err="1">
                <a:latin typeface="Times New Roman" pitchFamily="18" charset="0"/>
                <a:cs typeface="Times New Roman" pitchFamily="18" charset="0"/>
              </a:rPr>
              <a:t>Улотрикс</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клеткалы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жіптері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қысқа</a:t>
            </a:r>
            <a:r>
              <a:rPr lang="ru-RU" sz="2400" dirty="0">
                <a:latin typeface="Times New Roman" pitchFamily="18" charset="0"/>
                <a:cs typeface="Times New Roman" pitchFamily="18" charset="0"/>
              </a:rPr>
              <a:t>, цилиндр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тізбегінен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тұрады.жасушалардың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әрқайсысында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бір-бірден</a:t>
            </a:r>
            <a:r>
              <a:rPr lang="ru-RU" sz="2400" dirty="0">
                <a:latin typeface="Times New Roman" pitchFamily="18" charset="0"/>
                <a:cs typeface="Times New Roman" pitchFamily="18" charset="0"/>
              </a:rPr>
              <a:t> ядро </a:t>
            </a:r>
            <a:r>
              <a:rPr lang="ru-RU" sz="2400" dirty="0" err="1">
                <a:latin typeface="Times New Roman" pitchFamily="18" charset="0"/>
                <a:cs typeface="Times New Roman" pitchFamily="18" charset="0"/>
              </a:rPr>
              <a:t>және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ұштары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қосылмаған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сақина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тәрізді</a:t>
            </a:r>
            <a:r>
              <a:rPr lang="ru-RU" sz="2400" dirty="0">
                <a:latin typeface="Times New Roman" pitchFamily="18" charset="0"/>
                <a:cs typeface="Times New Roman" pitchFamily="18" charset="0"/>
              </a:rPr>
              <a:t> хроматофоры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Жасушарының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бөлінуінің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нәтижесінде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жіптері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ұзарып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өсіп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отырады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Базальды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түссіз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сопақша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жіпше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субстратқа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бекініп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тұрады</a:t>
            </a:r>
            <a:r>
              <a:rPr lang="ru-RU" sz="2400" dirty="0">
                <a:latin typeface="Times New Roman" pitchFamily="18" charset="0"/>
                <a:cs typeface="Times New Roman" pitchFamily="18" charset="0"/>
              </a:rPr>
              <a:t>. </a:t>
            </a:r>
          </a:p>
          <a:p>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Жыныссыз</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көбеюі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сопақша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болып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төрт</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талшықты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сиректеу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екі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талшықты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зооспоралары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арқылы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жүзеге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асады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Зооспоралары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қолайлы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жағдайларда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базальды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кез-келген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жасушадан</a:t>
            </a:r>
            <a:r>
              <a:rPr lang="ru-RU" sz="2400" dirty="0">
                <a:latin typeface="Times New Roman" pitchFamily="18" charset="0"/>
                <a:cs typeface="Times New Roman" pitchFamily="18" charset="0"/>
              </a:rPr>
              <a:t> 2-4-тен (</a:t>
            </a:r>
            <a:r>
              <a:rPr lang="ru-RU" sz="2400" dirty="0" err="1">
                <a:latin typeface="Times New Roman" pitchFamily="18" charset="0"/>
                <a:cs typeface="Times New Roman" pitchFamily="18" charset="0"/>
              </a:rPr>
              <a:t>макрозооспоралар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немесе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көптен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микрозооспоралар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пайда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болады</a:t>
            </a:r>
            <a:r>
              <a:rPr lang="ru-RU" sz="2400" dirty="0">
                <a:latin typeface="Times New Roman" pitchFamily="18" charset="0"/>
                <a:cs typeface="Times New Roman" pitchFamily="18" charset="0"/>
              </a:rPr>
              <a:t>. </a:t>
            </a:r>
          </a:p>
          <a:p>
            <a:endParaRPr lang="ru-RU" sz="2400" dirty="0"/>
          </a:p>
        </p:txBody>
      </p:sp>
    </p:spTree>
    <p:extLst>
      <p:ext uri="{BB962C8B-B14F-4D97-AF65-F5344CB8AC3E}">
        <p14:creationId xmlns:p14="http://schemas.microsoft.com/office/powerpoint/2010/main" val="4027899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0118" y="332656"/>
            <a:ext cx="8229600" cy="1143000"/>
          </a:xfrm>
        </p:spPr>
        <p:txBody>
          <a:bodyPr/>
          <a:lstStyle/>
          <a:p>
            <a:r>
              <a:rPr lang="kk-KZ" dirty="0">
                <a:solidFill>
                  <a:schemeClr val="accent3">
                    <a:lumMod val="75000"/>
                  </a:schemeClr>
                </a:solidFill>
                <a:latin typeface="Times New Roman" pitchFamily="18" charset="0"/>
                <a:cs typeface="Times New Roman" pitchFamily="18" charset="0"/>
              </a:rPr>
              <a:t>Сифонды балдырлар класы</a:t>
            </a:r>
            <a:endParaRPr lang="ru-RU"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251520" y="2069391"/>
            <a:ext cx="4929222" cy="3460093"/>
          </a:xfrm>
        </p:spPr>
        <p:txBody>
          <a:bodyPr>
            <a:noAutofit/>
          </a:bodyPr>
          <a:lstStyle/>
          <a:p>
            <a:r>
              <a:rPr lang="ru-RU" sz="2400" b="1" i="1" dirty="0" err="1">
                <a:latin typeface="Times New Roman" pitchFamily="18" charset="0"/>
                <a:cs typeface="Times New Roman" pitchFamily="18" charset="0"/>
              </a:rPr>
              <a:t>Сифонды</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балдырлар</a:t>
            </a:r>
            <a:r>
              <a:rPr lang="ru-RU" sz="2400" b="1" i="1" dirty="0">
                <a:latin typeface="Times New Roman" pitchFamily="18" charset="0"/>
                <a:cs typeface="Times New Roman" pitchFamily="18" charset="0"/>
              </a:rPr>
              <a:t> </a:t>
            </a:r>
            <a:r>
              <a:rPr lang="ru-RU" sz="2400" b="1" i="1" dirty="0" err="1">
                <a:latin typeface="Times New Roman" pitchFamily="18" charset="0"/>
                <a:cs typeface="Times New Roman" pitchFamily="18" charset="0"/>
              </a:rPr>
              <a:t>класы</a:t>
            </a:r>
            <a:r>
              <a:rPr lang="ru-RU" sz="2400" b="1" i="1" dirty="0">
                <a:latin typeface="Times New Roman" pitchFamily="18" charset="0"/>
                <a:cs typeface="Times New Roman" pitchFamily="18" charset="0"/>
              </a:rPr>
              <a:t> </a:t>
            </a:r>
            <a:r>
              <a:rPr lang="ru-RU" sz="2400" dirty="0">
                <a:latin typeface="Times New Roman" pitchFamily="18" charset="0"/>
                <a:cs typeface="Times New Roman" pitchFamily="18" charset="0"/>
              </a:rPr>
              <a:t>-</a:t>
            </a:r>
            <a:r>
              <a:rPr lang="en-US" sz="2400" dirty="0">
                <a:latin typeface="Times New Roman" pitchFamily="18" charset="0"/>
                <a:cs typeface="Times New Roman" pitchFamily="18" charset="0"/>
              </a:rPr>
              <a:t>Si</a:t>
            </a:r>
            <a:r>
              <a:rPr lang="ru-RU" sz="2400" dirty="0" err="1">
                <a:latin typeface="Times New Roman" pitchFamily="18" charset="0"/>
                <a:cs typeface="Times New Roman" pitchFamily="18" charset="0"/>
              </a:rPr>
              <a:t>р</a:t>
            </a:r>
            <a:r>
              <a:rPr lang="en-US" sz="2400" dirty="0">
                <a:latin typeface="Times New Roman" pitchFamily="18" charset="0"/>
                <a:cs typeface="Times New Roman" pitchFamily="18" charset="0"/>
              </a:rPr>
              <a:t>h</a:t>
            </a:r>
            <a:r>
              <a:rPr lang="ru-RU" sz="2400" dirty="0">
                <a:latin typeface="Times New Roman" pitchFamily="18" charset="0"/>
                <a:cs typeface="Times New Roman" pitchFamily="18" charset="0"/>
              </a:rPr>
              <a:t>о</a:t>
            </a:r>
            <a:r>
              <a:rPr lang="en-US" sz="2400" dirty="0">
                <a:latin typeface="Times New Roman" pitchFamily="18" charset="0"/>
                <a:cs typeface="Times New Roman" pitchFamily="18" charset="0"/>
              </a:rPr>
              <a:t>n</a:t>
            </a:r>
            <a:r>
              <a:rPr lang="ru-RU" sz="2400" dirty="0">
                <a:latin typeface="Times New Roman" pitchFamily="18" charset="0"/>
                <a:cs typeface="Times New Roman" pitchFamily="18" charset="0"/>
              </a:rPr>
              <a:t>ор</a:t>
            </a:r>
            <a:r>
              <a:rPr lang="en-US" sz="2400" dirty="0">
                <a:latin typeface="Times New Roman" pitchFamily="18" charset="0"/>
                <a:cs typeface="Times New Roman" pitchFamily="18" charset="0"/>
              </a:rPr>
              <a:t>h</a:t>
            </a:r>
            <a:r>
              <a:rPr lang="ru-RU" sz="2400" dirty="0" err="1">
                <a:latin typeface="Times New Roman" pitchFamily="18" charset="0"/>
                <a:cs typeface="Times New Roman" pitchFamily="18" charset="0"/>
              </a:rPr>
              <a:t>усеае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басқа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жасыл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балдырлардан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айырмашылығы-олардың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жасушалық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болмайды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Сифонды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балдырлардың </a:t>
            </a:r>
            <a:r>
              <a:rPr lang="ru-RU" sz="2400" dirty="0">
                <a:latin typeface="Times New Roman" pitchFamily="18" charset="0"/>
                <a:cs typeface="Times New Roman" pitchFamily="18" charset="0"/>
              </a:rPr>
              <a:t>90%-ті </a:t>
            </a:r>
            <a:r>
              <a:rPr lang="ru-RU" sz="2400" dirty="0" err="1">
                <a:latin typeface="Times New Roman" pitchFamily="18" charset="0"/>
                <a:cs typeface="Times New Roman" pitchFamily="18" charset="0"/>
              </a:rPr>
              <a:t>теңізде өседі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Негізгі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өкілдерінің бірі</a:t>
            </a:r>
            <a:r>
              <a:rPr lang="ru-RU" sz="2400" dirty="0">
                <a:latin typeface="Times New Roman" pitchFamily="18" charset="0"/>
                <a:cs typeface="Times New Roman" pitchFamily="18" charset="0"/>
              </a:rPr>
              <a:t> </a:t>
            </a:r>
            <a:r>
              <a:rPr lang="ru-RU" sz="2400" b="1" dirty="0">
                <a:latin typeface="Times New Roman" pitchFamily="18" charset="0"/>
                <a:cs typeface="Times New Roman" pitchFamily="18" charset="0"/>
              </a:rPr>
              <a:t>каулерпа </a:t>
            </a:r>
            <a:r>
              <a:rPr lang="ru-RU" sz="2400" b="1" dirty="0" err="1">
                <a:latin typeface="Times New Roman" pitchFamily="18" charset="0"/>
                <a:cs typeface="Times New Roman" pitchFamily="18" charset="0"/>
              </a:rPr>
              <a:t>туысы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Жерорта</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теңізінде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жиі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кездесетін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талломының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ұзындығы</a:t>
            </a:r>
            <a:r>
              <a:rPr lang="ru-RU" sz="2400" dirty="0">
                <a:latin typeface="Times New Roman" pitchFamily="18" charset="0"/>
                <a:cs typeface="Times New Roman" pitchFamily="18" charset="0"/>
              </a:rPr>
              <a:t> 0,5 метр, </a:t>
            </a:r>
            <a:r>
              <a:rPr lang="ru-RU" sz="2400" dirty="0" err="1">
                <a:latin typeface="Times New Roman" pitchFamily="18" charset="0"/>
                <a:cs typeface="Times New Roman" pitchFamily="18" charset="0"/>
              </a:rPr>
              <a:t>кейде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одан</a:t>
            </a:r>
            <a:r>
              <a:rPr lang="ru-RU" sz="2400" dirty="0">
                <a:latin typeface="Times New Roman" pitchFamily="18" charset="0"/>
                <a:cs typeface="Times New Roman" pitchFamily="18" charset="0"/>
              </a:rPr>
              <a:t> да </a:t>
            </a:r>
            <a:r>
              <a:rPr lang="ru-RU" sz="2400" dirty="0" err="1">
                <a:latin typeface="Times New Roman" pitchFamily="18" charset="0"/>
                <a:cs typeface="Times New Roman" pitchFamily="18" charset="0"/>
              </a:rPr>
              <a:t>көптеу</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болатын</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балдыр</a:t>
            </a:r>
            <a:r>
              <a:rPr lang="ru-RU" sz="2400" dirty="0">
                <a:latin typeface="Times New Roman" pitchFamily="18" charset="0"/>
                <a:cs typeface="Times New Roman" pitchFamily="18" charset="0"/>
              </a:rPr>
              <a:t>. </a:t>
            </a:r>
          </a:p>
        </p:txBody>
      </p:sp>
      <p:pic>
        <p:nvPicPr>
          <p:cNvPr id="5122" name="Picture 2" descr="ÐÐ°ÑÑÐ¸Ð½ÐºÐ¸ Ð¿Ð¾ Ð·Ð°Ð¿ÑÐ¾ÑÑ ÑÐ¸ÑÐ¾Ð½Ð°Ð»ÑÐ½Ð°Ñ Ð²Ð¾Ð´Ð¾ÑÐ¾ÑÐ»Ñ"/>
          <p:cNvPicPr>
            <a:picLocks noChangeAspect="1" noChangeArrowheads="1"/>
          </p:cNvPicPr>
          <p:nvPr/>
        </p:nvPicPr>
        <p:blipFill>
          <a:blip r:embed="rId2"/>
          <a:srcRect/>
          <a:stretch>
            <a:fillRect/>
          </a:stretch>
        </p:blipFill>
        <p:spPr bwMode="auto">
          <a:xfrm>
            <a:off x="5286380" y="1285860"/>
            <a:ext cx="3643338" cy="4214842"/>
          </a:xfrm>
          <a:prstGeom prst="rect">
            <a:avLst/>
          </a:prstGeom>
          <a:noFill/>
        </p:spPr>
      </p:pic>
    </p:spTree>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28612"/>
            <a:ext cx="8316416" cy="1143000"/>
          </a:xfrm>
        </p:spPr>
        <p:txBody>
          <a:bodyPr>
            <a:normAutofit/>
          </a:bodyPr>
          <a:lstStyle/>
          <a:p>
            <a:r>
              <a:rPr lang="kk-KZ" sz="3200" dirty="0">
                <a:solidFill>
                  <a:schemeClr val="accent3">
                    <a:lumMod val="75000"/>
                  </a:schemeClr>
                </a:solidFill>
                <a:latin typeface="Times New Roman" pitchFamily="18" charset="0"/>
                <a:cs typeface="Times New Roman" pitchFamily="18" charset="0"/>
              </a:rPr>
              <a:t>Тіркеспелі немесе коньюгациялы  </a:t>
            </a:r>
            <a:br>
              <a:rPr lang="kk-KZ" sz="3200" dirty="0">
                <a:solidFill>
                  <a:schemeClr val="accent3">
                    <a:lumMod val="75000"/>
                  </a:schemeClr>
                </a:solidFill>
                <a:latin typeface="Times New Roman" pitchFamily="18" charset="0"/>
                <a:cs typeface="Times New Roman" pitchFamily="18" charset="0"/>
              </a:rPr>
            </a:br>
            <a:r>
              <a:rPr lang="kk-KZ" sz="3200" dirty="0">
                <a:solidFill>
                  <a:schemeClr val="accent3">
                    <a:lumMod val="75000"/>
                  </a:schemeClr>
                </a:solidFill>
                <a:latin typeface="Times New Roman" pitchFamily="18" charset="0"/>
                <a:cs typeface="Times New Roman" pitchFamily="18" charset="0"/>
              </a:rPr>
              <a:t>  балдырлар    класы</a:t>
            </a:r>
            <a:endParaRPr lang="ru-RU" sz="3200" dirty="0">
              <a:solidFill>
                <a:schemeClr val="accent3">
                  <a:lumMod val="75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1700808"/>
            <a:ext cx="4330824" cy="4209331"/>
          </a:xfrm>
        </p:spPr>
        <p:txBody>
          <a:bodyPr>
            <a:noAutofit/>
          </a:bodyPr>
          <a:lstStyle/>
          <a:p>
            <a:r>
              <a:rPr lang="ru-RU" sz="2000" b="1" i="1" dirty="0" err="1">
                <a:latin typeface="Times New Roman" pitchFamily="18" charset="0"/>
                <a:cs typeface="Times New Roman" pitchFamily="18" charset="0"/>
              </a:rPr>
              <a:t>Тіркеспелі</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балдырлар</a:t>
            </a:r>
            <a:r>
              <a:rPr lang="ru-RU" sz="2000" b="1" i="1" dirty="0">
                <a:latin typeface="Times New Roman" pitchFamily="18" charset="0"/>
                <a:cs typeface="Times New Roman" pitchFamily="18" charset="0"/>
              </a:rPr>
              <a:t> </a:t>
            </a:r>
            <a:r>
              <a:rPr lang="ru-RU" sz="2000" b="1" i="1" dirty="0" err="1">
                <a:latin typeface="Times New Roman" pitchFamily="18" charset="0"/>
                <a:cs typeface="Times New Roman" pitchFamily="18" charset="0"/>
              </a:rPr>
              <a:t>класына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негізінен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микроскопиялық 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жатады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Түрлерінің жалпы</a:t>
            </a:r>
            <a:r>
              <a:rPr lang="ru-RU" sz="2000" dirty="0">
                <a:latin typeface="Times New Roman" pitchFamily="18" charset="0"/>
                <a:cs typeface="Times New Roman" pitchFamily="18" charset="0"/>
              </a:rPr>
              <a:t> саны 4700-дей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көбісін </a:t>
            </a:r>
            <a:r>
              <a:rPr lang="ru-RU" sz="2000" dirty="0">
                <a:latin typeface="Times New Roman" pitchFamily="18" charset="0"/>
                <a:cs typeface="Times New Roman" pitchFamily="18" charset="0"/>
              </a:rPr>
              <a:t>(4000-дай </a:t>
            </a:r>
            <a:r>
              <a:rPr lang="ru-RU" sz="2000" dirty="0" err="1">
                <a:latin typeface="Times New Roman" pitchFamily="18" charset="0"/>
                <a:cs typeface="Times New Roman" pitchFamily="18" charset="0"/>
              </a:rPr>
              <a:t>түр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десмидиялылар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қатары түзеді</a:t>
            </a:r>
            <a:r>
              <a:rPr lang="ru-RU" sz="2000" dirty="0">
                <a:latin typeface="Times New Roman" pitchFamily="18" charset="0"/>
                <a:cs typeface="Times New Roman" pitchFamily="18" charset="0"/>
              </a:rPr>
              <a:t>.</a:t>
            </a:r>
          </a:p>
          <a:p>
            <a:r>
              <a:rPr lang="ru-RU" sz="2000" dirty="0">
                <a:latin typeface="Times New Roman" pitchFamily="18" charset="0"/>
                <a:cs typeface="Times New Roman" pitchFamily="18" charset="0"/>
              </a:rPr>
              <a:t>Талломы </a:t>
            </a:r>
            <a:r>
              <a:rPr lang="ru-RU" sz="2000" dirty="0" err="1">
                <a:latin typeface="Times New Roman" pitchFamily="18" charset="0"/>
                <a:cs typeface="Times New Roman" pitchFamily="18" charset="0"/>
              </a:rPr>
              <a:t>көп клеткалы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тәрізді немесе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талшықсыз болып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Жыныстық процесі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тіркесу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 жүреді.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Зооспораларымен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гаметалары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болмайды</a:t>
            </a:r>
            <a:r>
              <a:rPr lang="ru-RU" sz="2000" dirty="0">
                <a:latin typeface="Times New Roman" pitchFamily="18" charset="0"/>
                <a:cs typeface="Times New Roman" pitchFamily="18" charset="0"/>
              </a:rPr>
              <a:t>.</a:t>
            </a:r>
          </a:p>
          <a:p>
            <a:r>
              <a:rPr lang="ru-RU" sz="2000" dirty="0" err="1">
                <a:latin typeface="Times New Roman" pitchFamily="18" charset="0"/>
                <a:cs typeface="Times New Roman" pitchFamily="18" charset="0"/>
              </a:rPr>
              <a:t>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өкілдерінің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клеткалы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тәрізді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балдыр</a:t>
            </a:r>
            <a:r>
              <a:rPr lang="ru-RU" sz="2000" dirty="0">
                <a:latin typeface="Times New Roman" pitchFamily="18" charset="0"/>
                <a:cs typeface="Times New Roman" pitchFamily="18" charset="0"/>
              </a:rPr>
              <a:t> спирогира </a:t>
            </a:r>
            <a:r>
              <a:rPr lang="ru-RU" sz="2000" dirty="0" err="1">
                <a:latin typeface="Times New Roman" pitchFamily="18" charset="0"/>
                <a:cs typeface="Times New Roman" pitchFamily="18" charset="0"/>
              </a:rPr>
              <a:t>туысы</a:t>
            </a:r>
            <a:r>
              <a:rPr lang="ru-RU" sz="2000" dirty="0">
                <a:latin typeface="Times New Roman" pitchFamily="18" charset="0"/>
                <a:cs typeface="Times New Roman" pitchFamily="18" charset="0"/>
              </a:rPr>
              <a:t>(</a:t>
            </a:r>
            <a:r>
              <a:rPr lang="en-US" sz="2000" dirty="0" err="1">
                <a:latin typeface="Times New Roman" pitchFamily="18" charset="0"/>
                <a:cs typeface="Times New Roman" pitchFamily="18" charset="0"/>
              </a:rPr>
              <a:t>Spirogira</a:t>
            </a:r>
            <a:endParaRPr lang="ru-RU" sz="2000" dirty="0">
              <a:latin typeface="Times New Roman" pitchFamily="18" charset="0"/>
              <a:cs typeface="Times New Roman" pitchFamily="18" charset="0"/>
            </a:endParaRPr>
          </a:p>
        </p:txBody>
      </p:sp>
      <p:pic>
        <p:nvPicPr>
          <p:cNvPr id="4100" name="Picture 4" descr="ÐÐ¾ÑÐ¾Ð¶ÐµÐµ Ð¸Ð·Ð¾Ð±ÑÐ°Ð¶ÐµÐ½Ð¸Ðµ"/>
          <p:cNvPicPr>
            <a:picLocks noChangeAspect="1" noChangeArrowheads="1"/>
          </p:cNvPicPr>
          <p:nvPr/>
        </p:nvPicPr>
        <p:blipFill>
          <a:blip r:embed="rId2"/>
          <a:srcRect/>
          <a:stretch>
            <a:fillRect/>
          </a:stretch>
        </p:blipFill>
        <p:spPr bwMode="auto">
          <a:xfrm>
            <a:off x="5262900" y="2060848"/>
            <a:ext cx="3381065" cy="408279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y.jpg"/>
          <p:cNvPicPr>
            <a:picLocks noGrp="1" noChangeAspect="1"/>
          </p:cNvPicPr>
          <p:nvPr>
            <p:ph idx="1"/>
          </p:nvPr>
        </p:nvPicPr>
        <p:blipFill>
          <a:blip r:embed="rId2"/>
          <a:stretch>
            <a:fillRect/>
          </a:stretch>
        </p:blipFill>
        <p:spPr>
          <a:xfrm>
            <a:off x="0" y="0"/>
            <a:ext cx="9144000" cy="6858000"/>
          </a:xfr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21.jpg"/>
          <p:cNvPicPr>
            <a:picLocks noChangeAspect="1"/>
          </p:cNvPicPr>
          <p:nvPr/>
        </p:nvPicPr>
        <p:blipFill>
          <a:blip r:embed="rId2"/>
          <a:stretch>
            <a:fillRect/>
          </a:stretch>
        </p:blipFill>
        <p:spPr>
          <a:xfrm>
            <a:off x="0" y="-6345"/>
            <a:ext cx="9144000" cy="68643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2844" y="142852"/>
            <a:ext cx="8493142"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4000" b="1" cap="none" spc="50" dirty="0">
                <a:ln w="11430"/>
                <a:solidFill>
                  <a:srgbClr val="FF0000"/>
                </a:solidFill>
              </a:rPr>
              <a:t>Қызыл балдырлар бөлімі</a:t>
            </a:r>
            <a:endParaRPr lang="ru-RU" sz="4000" b="1" cap="none" spc="50" dirty="0">
              <a:ln w="11430"/>
              <a:solidFill>
                <a:srgbClr val="FF0000"/>
              </a:solidFill>
            </a:endParaRPr>
          </a:p>
        </p:txBody>
      </p:sp>
      <p:sp>
        <p:nvSpPr>
          <p:cNvPr id="6" name="Прямоугольник 5"/>
          <p:cNvSpPr/>
          <p:nvPr/>
        </p:nvSpPr>
        <p:spPr>
          <a:xfrm>
            <a:off x="2697073" y="1071546"/>
            <a:ext cx="3088281" cy="52322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cap="none" spc="50" dirty="0">
                <a:ln w="11430"/>
                <a:solidFill>
                  <a:srgbClr val="FF0000"/>
                </a:solidFill>
                <a:latin typeface="Times New Roman" pitchFamily="18" charset="0"/>
                <a:cs typeface="Times New Roman" pitchFamily="18" charset="0"/>
              </a:rPr>
              <a:t>(RHODOPHYTA)</a:t>
            </a:r>
            <a:endParaRPr lang="ru-RU" sz="2800" b="1" cap="none" spc="50" dirty="0">
              <a:ln w="11430"/>
              <a:solidFill>
                <a:srgbClr val="FF0000"/>
              </a:solidFill>
              <a:latin typeface="Times New Roman" pitchFamily="18" charset="0"/>
              <a:cs typeface="Times New Roman" pitchFamily="18" charset="0"/>
            </a:endParaRPr>
          </a:p>
        </p:txBody>
      </p:sp>
      <p:pic>
        <p:nvPicPr>
          <p:cNvPr id="7" name="Рисунок 6" descr="000054.jpg"/>
          <p:cNvPicPr>
            <a:picLocks noChangeAspect="1"/>
          </p:cNvPicPr>
          <p:nvPr/>
        </p:nvPicPr>
        <p:blipFill>
          <a:blip r:embed="rId2"/>
          <a:stretch>
            <a:fillRect/>
          </a:stretch>
        </p:blipFill>
        <p:spPr>
          <a:xfrm>
            <a:off x="500034" y="1928802"/>
            <a:ext cx="8215370" cy="47863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319877" y="2967335"/>
            <a:ext cx="184730" cy="175432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ru-RU" sz="5400" dirty="0"/>
          </a:p>
          <a:p>
            <a:pPr algn="ct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Прямоугольник 3"/>
          <p:cNvSpPr/>
          <p:nvPr/>
        </p:nvSpPr>
        <p:spPr>
          <a:xfrm>
            <a:off x="0" y="692696"/>
            <a:ext cx="9215502" cy="646331"/>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spc="50" dirty="0">
                <a:ln w="11430"/>
                <a:solidFill>
                  <a:srgbClr val="FF0000"/>
                </a:solidFill>
                <a:latin typeface="Times New Roman" pitchFamily="18" charset="0"/>
                <a:cs typeface="Times New Roman" pitchFamily="18" charset="0"/>
              </a:rPr>
              <a:t>Қызыл балдырларға жалпы сипаттама</a:t>
            </a:r>
            <a:endParaRPr lang="ru-RU" sz="3600" b="1" cap="none" spc="50" dirty="0">
              <a:ln w="11430"/>
              <a:solidFill>
                <a:srgbClr val="FF0000"/>
              </a:solidFill>
              <a:latin typeface="Times New Roman" pitchFamily="18" charset="0"/>
              <a:cs typeface="Times New Roman" pitchFamily="18" charset="0"/>
            </a:endParaRPr>
          </a:p>
        </p:txBody>
      </p:sp>
      <p:sp>
        <p:nvSpPr>
          <p:cNvPr id="6" name="TextBox 5"/>
          <p:cNvSpPr txBox="1"/>
          <p:nvPr/>
        </p:nvSpPr>
        <p:spPr>
          <a:xfrm>
            <a:off x="395536" y="1714488"/>
            <a:ext cx="7676926" cy="5262979"/>
          </a:xfrm>
          <a:prstGeom prst="rect">
            <a:avLst/>
          </a:prstGeom>
          <a:noFill/>
        </p:spPr>
        <p:txBody>
          <a:bodyPr wrap="square" rtlCol="0">
            <a:spAutoFit/>
          </a:bodyPr>
          <a:lstStyle/>
          <a:p>
            <a:r>
              <a:rPr lang="ru-RU" sz="2000" dirty="0"/>
              <a:t>       </a:t>
            </a:r>
            <a:r>
              <a:rPr lang="ru-RU" sz="2000" dirty="0" err="1"/>
              <a:t>Қызыл</a:t>
            </a:r>
            <a:r>
              <a:rPr lang="ru-RU" sz="2000" dirty="0"/>
              <a:t> </a:t>
            </a:r>
            <a:r>
              <a:rPr lang="ru-RU" sz="2000" dirty="0" err="1"/>
              <a:t>балдырлардың</a:t>
            </a:r>
            <a:r>
              <a:rPr lang="ru-RU" sz="2000" dirty="0"/>
              <a:t> </a:t>
            </a:r>
            <a:r>
              <a:rPr lang="ru-RU" sz="2000" dirty="0" err="1"/>
              <a:t>түрлерінің</a:t>
            </a:r>
            <a:r>
              <a:rPr lang="ru-RU" sz="2000" dirty="0"/>
              <a:t> </a:t>
            </a:r>
            <a:r>
              <a:rPr lang="ru-RU" sz="2000" dirty="0" err="1"/>
              <a:t>жалпы</a:t>
            </a:r>
            <a:r>
              <a:rPr lang="ru-RU" sz="2000" dirty="0"/>
              <a:t> саны </a:t>
            </a:r>
            <a:r>
              <a:rPr lang="ru-RU" sz="2000" dirty="0" err="1"/>
              <a:t>төрт</a:t>
            </a:r>
            <a:r>
              <a:rPr lang="ru-RU" sz="2000" dirty="0"/>
              <a:t> </a:t>
            </a:r>
            <a:r>
              <a:rPr lang="ru-RU" sz="2000" dirty="0" err="1"/>
              <a:t>мыңдай</a:t>
            </a:r>
            <a:r>
              <a:rPr lang="ru-RU" sz="2000" dirty="0"/>
              <a:t> </a:t>
            </a:r>
            <a:r>
              <a:rPr lang="ru-RU" sz="2000" dirty="0" err="1"/>
              <a:t>болад.Тропикалық</a:t>
            </a:r>
            <a:r>
              <a:rPr lang="ru-RU" sz="2000" dirty="0"/>
              <a:t> </a:t>
            </a:r>
            <a:r>
              <a:rPr lang="ru-RU" sz="2000" dirty="0" err="1"/>
              <a:t>және</a:t>
            </a:r>
            <a:r>
              <a:rPr lang="ru-RU" sz="2000" dirty="0"/>
              <a:t> </a:t>
            </a:r>
            <a:r>
              <a:rPr lang="ru-RU" sz="2000" dirty="0" err="1"/>
              <a:t>субтропикалық</a:t>
            </a:r>
            <a:r>
              <a:rPr lang="ru-RU" sz="2000" dirty="0"/>
              <a:t> </a:t>
            </a:r>
            <a:r>
              <a:rPr lang="ru-RU" sz="2000" dirty="0" err="1"/>
              <a:t>елдердің</a:t>
            </a:r>
            <a:r>
              <a:rPr lang="ru-RU" sz="2000" dirty="0"/>
              <a:t> </a:t>
            </a:r>
            <a:r>
              <a:rPr lang="ru-RU" sz="2000" dirty="0" err="1"/>
              <a:t>теңіздерінде</a:t>
            </a:r>
            <a:r>
              <a:rPr lang="ru-RU" sz="2000" dirty="0"/>
              <a:t>, </a:t>
            </a:r>
            <a:r>
              <a:rPr lang="ru-RU" sz="2000" dirty="0" err="1"/>
              <a:t>кейде</a:t>
            </a:r>
            <a:r>
              <a:rPr lang="ru-RU" sz="2000" dirty="0"/>
              <a:t> климаты </a:t>
            </a:r>
            <a:r>
              <a:rPr lang="ru-RU" sz="2000" dirty="0" err="1"/>
              <a:t>қоңыржай</a:t>
            </a:r>
            <a:r>
              <a:rPr lang="ru-RU" sz="2000" dirty="0"/>
              <a:t> </a:t>
            </a:r>
            <a:r>
              <a:rPr lang="ru-RU" sz="2000" dirty="0" err="1"/>
              <a:t>болып</a:t>
            </a:r>
            <a:r>
              <a:rPr lang="ru-RU" sz="2000" dirty="0"/>
              <a:t> </a:t>
            </a:r>
            <a:r>
              <a:rPr lang="ru-RU" sz="2000" dirty="0" err="1"/>
              <a:t>келетін</a:t>
            </a:r>
            <a:r>
              <a:rPr lang="ru-RU" sz="2000" dirty="0"/>
              <a:t> </a:t>
            </a:r>
            <a:r>
              <a:rPr lang="ru-RU" sz="2000" dirty="0" err="1"/>
              <a:t>облыстарда</a:t>
            </a:r>
            <a:r>
              <a:rPr lang="ru-RU" sz="2000" dirty="0"/>
              <a:t> </a:t>
            </a:r>
            <a:r>
              <a:rPr lang="ru-RU" sz="2000" dirty="0" err="1"/>
              <a:t>кездеседі</a:t>
            </a:r>
            <a:r>
              <a:rPr lang="ru-RU" sz="2000" dirty="0"/>
              <a:t>. Тек </a:t>
            </a:r>
            <a:r>
              <a:rPr lang="ru-RU" sz="2000" dirty="0" err="1"/>
              <a:t>аздаған</a:t>
            </a:r>
            <a:r>
              <a:rPr lang="ru-RU" sz="2000" dirty="0"/>
              <a:t> </a:t>
            </a:r>
            <a:r>
              <a:rPr lang="ru-RU" sz="2000" dirty="0" err="1"/>
              <a:t>түрлері</a:t>
            </a:r>
            <a:r>
              <a:rPr lang="ru-RU" sz="2000" dirty="0"/>
              <a:t> </a:t>
            </a:r>
            <a:r>
              <a:rPr lang="ru-RU" sz="2000" dirty="0" err="1"/>
              <a:t>ғана</a:t>
            </a:r>
            <a:r>
              <a:rPr lang="ru-RU" sz="2000" dirty="0"/>
              <a:t> </a:t>
            </a:r>
            <a:r>
              <a:rPr lang="ru-RU" sz="2000" dirty="0" err="1"/>
              <a:t>суы</a:t>
            </a:r>
            <a:r>
              <a:rPr lang="ru-RU" sz="2000" dirty="0"/>
              <a:t> </a:t>
            </a:r>
            <a:r>
              <a:rPr lang="ru-RU" sz="2000" dirty="0" err="1"/>
              <a:t>тұщы</a:t>
            </a:r>
            <a:r>
              <a:rPr lang="ru-RU" sz="2000" dirty="0"/>
              <a:t> </a:t>
            </a:r>
            <a:r>
              <a:rPr lang="ru-RU" sz="2000" dirty="0" err="1"/>
              <a:t>бассейндері</a:t>
            </a:r>
            <a:r>
              <a:rPr lang="ru-RU" sz="2000" dirty="0"/>
              <a:t> мен </a:t>
            </a:r>
            <a:r>
              <a:rPr lang="ru-RU" sz="2000" dirty="0" err="1"/>
              <a:t>топырақта</a:t>
            </a:r>
            <a:r>
              <a:rPr lang="ru-RU" sz="2000" dirty="0"/>
              <a:t> </a:t>
            </a:r>
            <a:r>
              <a:rPr lang="ru-RU" sz="2000" dirty="0" err="1"/>
              <a:t>өседі</a:t>
            </a:r>
            <a:r>
              <a:rPr lang="ru-RU" sz="2000" dirty="0"/>
              <a:t>. </a:t>
            </a:r>
          </a:p>
          <a:p>
            <a:r>
              <a:rPr lang="ru-RU" sz="2000" dirty="0"/>
              <a:t>      </a:t>
            </a:r>
            <a:r>
              <a:rPr lang="ru-RU" sz="2000" dirty="0" err="1"/>
              <a:t>Қызыл</a:t>
            </a:r>
            <a:r>
              <a:rPr lang="ru-RU" sz="2000" dirty="0"/>
              <a:t> </a:t>
            </a:r>
            <a:r>
              <a:rPr lang="ru-RU" sz="2000" dirty="0" err="1"/>
              <a:t>балдырлардың</a:t>
            </a:r>
            <a:r>
              <a:rPr lang="ru-RU" sz="2000" dirty="0"/>
              <a:t> талломы </a:t>
            </a:r>
            <a:r>
              <a:rPr lang="ru-RU" sz="2000" dirty="0" err="1"/>
              <a:t>ұзындығы</a:t>
            </a:r>
            <a:r>
              <a:rPr lang="ru-RU" sz="2000" dirty="0"/>
              <a:t> </a:t>
            </a:r>
            <a:r>
              <a:rPr lang="ru-RU" sz="2000" dirty="0" err="1"/>
              <a:t>екі</a:t>
            </a:r>
            <a:r>
              <a:rPr lang="ru-RU" sz="2000" dirty="0"/>
              <a:t> </a:t>
            </a:r>
            <a:r>
              <a:rPr lang="ru-RU" sz="2000" dirty="0" err="1"/>
              <a:t>метрге</a:t>
            </a:r>
            <a:r>
              <a:rPr lang="ru-RU" sz="2000" dirty="0"/>
              <a:t> </a:t>
            </a:r>
            <a:r>
              <a:rPr lang="ru-RU" sz="2000" dirty="0" err="1"/>
              <a:t>дейін</a:t>
            </a:r>
            <a:r>
              <a:rPr lang="ru-RU" sz="2000" dirty="0"/>
              <a:t> </a:t>
            </a:r>
            <a:r>
              <a:rPr lang="ru-RU" sz="2000" dirty="0" err="1"/>
              <a:t>жететін</a:t>
            </a:r>
            <a:r>
              <a:rPr lang="ru-RU" sz="2000" dirty="0"/>
              <a:t> </a:t>
            </a:r>
            <a:r>
              <a:rPr lang="ru-RU" sz="2000" dirty="0" err="1"/>
              <a:t>көптеген</a:t>
            </a:r>
            <a:r>
              <a:rPr lang="ru-RU" sz="2000" dirty="0"/>
              <a:t> </a:t>
            </a:r>
            <a:r>
              <a:rPr lang="ru-RU" sz="2000" dirty="0" err="1"/>
              <a:t>бұтақтанған</a:t>
            </a:r>
            <a:r>
              <a:rPr lang="ru-RU" sz="2000" dirty="0"/>
              <a:t> </a:t>
            </a:r>
            <a:r>
              <a:rPr lang="ru-RU" sz="2000" dirty="0" err="1"/>
              <a:t>жіпшелерден</a:t>
            </a:r>
            <a:r>
              <a:rPr lang="ru-RU" sz="2000" dirty="0"/>
              <a:t>, </a:t>
            </a:r>
            <a:r>
              <a:rPr lang="ru-RU" sz="2000" dirty="0" err="1"/>
              <a:t>сиректеу</a:t>
            </a:r>
            <a:r>
              <a:rPr lang="ru-RU" sz="2000" dirty="0"/>
              <a:t> пластинка </a:t>
            </a:r>
            <a:r>
              <a:rPr lang="ru-RU" sz="2000" dirty="0" err="1"/>
              <a:t>немесе</a:t>
            </a:r>
            <a:r>
              <a:rPr lang="ru-RU" sz="2000" dirty="0"/>
              <a:t> </a:t>
            </a:r>
            <a:r>
              <a:rPr lang="ru-RU" sz="2000" dirty="0" err="1"/>
              <a:t>жапырақ</a:t>
            </a:r>
            <a:r>
              <a:rPr lang="ru-RU" sz="2000" dirty="0"/>
              <a:t> </a:t>
            </a:r>
            <a:r>
              <a:rPr lang="ru-RU" sz="2000" dirty="0" err="1"/>
              <a:t>тәрізді</a:t>
            </a:r>
            <a:r>
              <a:rPr lang="ru-RU" sz="2000" dirty="0"/>
              <a:t> </a:t>
            </a:r>
            <a:r>
              <a:rPr lang="ru-RU" sz="2000" dirty="0" err="1"/>
              <a:t>құрылымнан</a:t>
            </a:r>
            <a:r>
              <a:rPr lang="ru-RU" sz="2000" dirty="0"/>
              <a:t> </a:t>
            </a:r>
            <a:r>
              <a:rPr lang="ru-RU" sz="2000" dirty="0" err="1"/>
              <a:t>тұрады</a:t>
            </a:r>
            <a:r>
              <a:rPr lang="ru-RU" sz="2000" dirty="0"/>
              <a:t>. </a:t>
            </a:r>
            <a:r>
              <a:rPr lang="ru-RU" sz="2000" dirty="0" err="1"/>
              <a:t>Хроматофорасында</a:t>
            </a:r>
            <a:r>
              <a:rPr lang="ru-RU" sz="2000" dirty="0"/>
              <a:t> </a:t>
            </a:r>
            <a:r>
              <a:rPr lang="ru-RU" sz="2000" dirty="0" err="1"/>
              <a:t>хлорофилдің</a:t>
            </a:r>
            <a:r>
              <a:rPr lang="ru-RU" sz="2000" dirty="0"/>
              <a:t> </a:t>
            </a:r>
            <a:r>
              <a:rPr lang="en-US" sz="2000" dirty="0"/>
              <a:t>a </a:t>
            </a:r>
            <a:r>
              <a:rPr lang="ru-RU" sz="2000" dirty="0" err="1"/>
              <a:t>және</a:t>
            </a:r>
            <a:r>
              <a:rPr lang="ru-RU" sz="2000" dirty="0"/>
              <a:t> </a:t>
            </a:r>
            <a:r>
              <a:rPr lang="en-US" sz="2000" dirty="0"/>
              <a:t>d </a:t>
            </a:r>
            <a:r>
              <a:rPr lang="ru-RU" sz="2000" dirty="0" err="1"/>
              <a:t>пигменттерінен</a:t>
            </a:r>
            <a:r>
              <a:rPr lang="ru-RU" sz="2000" dirty="0"/>
              <a:t> </a:t>
            </a:r>
            <a:r>
              <a:rPr lang="ru-RU" sz="2000" dirty="0" err="1"/>
              <a:t>басқа </a:t>
            </a:r>
            <a:r>
              <a:rPr lang="ru-RU" sz="2000" b="1" dirty="0" err="1">
                <a:solidFill>
                  <a:srgbClr val="FF0000"/>
                </a:solidFill>
              </a:rPr>
              <a:t>қызыл сары</a:t>
            </a:r>
            <a:r>
              <a:rPr lang="ru-RU" sz="2000" b="1" dirty="0">
                <a:solidFill>
                  <a:srgbClr val="FF0000"/>
                </a:solidFill>
              </a:rPr>
              <a:t> – каротин</a:t>
            </a:r>
            <a:r>
              <a:rPr lang="ru-RU" sz="2000" dirty="0"/>
              <a:t>, </a:t>
            </a:r>
            <a:r>
              <a:rPr lang="ru-RU" sz="2000" b="1" dirty="0" err="1">
                <a:solidFill>
                  <a:srgbClr val="FF0000"/>
                </a:solidFill>
              </a:rPr>
              <a:t>сары</a:t>
            </a:r>
            <a:r>
              <a:rPr lang="ru-RU" sz="2000" b="1" dirty="0">
                <a:solidFill>
                  <a:srgbClr val="FF0000"/>
                </a:solidFill>
              </a:rPr>
              <a:t> – ксантофилл</a:t>
            </a:r>
            <a:r>
              <a:rPr lang="ru-RU" sz="2000" dirty="0"/>
              <a:t>, ал </a:t>
            </a:r>
            <a:r>
              <a:rPr lang="ru-RU" sz="2000" b="1" dirty="0" err="1">
                <a:solidFill>
                  <a:srgbClr val="FF0000"/>
                </a:solidFill>
              </a:rPr>
              <a:t>көк </a:t>
            </a:r>
            <a:r>
              <a:rPr lang="ru-RU" sz="2000" b="1" dirty="0">
                <a:solidFill>
                  <a:srgbClr val="FF0000"/>
                </a:solidFill>
              </a:rPr>
              <a:t>– </a:t>
            </a:r>
            <a:r>
              <a:rPr lang="ru-RU" sz="2000" b="1" dirty="0" err="1">
                <a:solidFill>
                  <a:srgbClr val="FF0000"/>
                </a:solidFill>
              </a:rPr>
              <a:t>фикоциан</a:t>
            </a:r>
            <a:r>
              <a:rPr lang="ru-RU" sz="2000" dirty="0"/>
              <a:t> </a:t>
            </a:r>
            <a:r>
              <a:rPr lang="ru-RU" sz="2000" dirty="0" err="1"/>
              <a:t>және </a:t>
            </a:r>
            <a:r>
              <a:rPr lang="ru-RU" sz="2000" b="1" dirty="0" err="1">
                <a:solidFill>
                  <a:srgbClr val="FF0000"/>
                </a:solidFill>
              </a:rPr>
              <a:t>ерекше</a:t>
            </a:r>
            <a:r>
              <a:rPr lang="ru-RU" sz="2000" b="1" dirty="0">
                <a:solidFill>
                  <a:srgbClr val="FF0000"/>
                </a:solidFill>
              </a:rPr>
              <a:t> </a:t>
            </a:r>
            <a:r>
              <a:rPr lang="ru-RU" sz="2000" b="1" dirty="0" err="1">
                <a:solidFill>
                  <a:srgbClr val="FF0000"/>
                </a:solidFill>
              </a:rPr>
              <a:t>қызыл </a:t>
            </a:r>
            <a:r>
              <a:rPr lang="ru-RU" sz="2000" b="1" dirty="0">
                <a:solidFill>
                  <a:srgbClr val="FF0000"/>
                </a:solidFill>
              </a:rPr>
              <a:t>– </a:t>
            </a:r>
            <a:r>
              <a:rPr lang="ru-RU" sz="2000" b="1" dirty="0" err="1">
                <a:solidFill>
                  <a:srgbClr val="FF0000"/>
                </a:solidFill>
              </a:rPr>
              <a:t>фикоэритрин</a:t>
            </a:r>
            <a:r>
              <a:rPr lang="ru-RU" sz="2000" b="1" dirty="0">
                <a:solidFill>
                  <a:srgbClr val="FF0000"/>
                </a:solidFill>
              </a:rPr>
              <a:t> </a:t>
            </a:r>
            <a:r>
              <a:rPr lang="ru-RU" sz="2000" dirty="0" err="1"/>
              <a:t>дейтін</a:t>
            </a:r>
            <a:r>
              <a:rPr lang="ru-RU" sz="2000" dirty="0"/>
              <a:t> </a:t>
            </a:r>
            <a:r>
              <a:rPr lang="ru-RU" sz="2000" dirty="0" err="1"/>
              <a:t>пигменттер</a:t>
            </a:r>
            <a:r>
              <a:rPr lang="ru-RU" sz="2000" dirty="0"/>
              <a:t> тек осы </a:t>
            </a:r>
            <a:r>
              <a:rPr lang="ru-RU" sz="2000" dirty="0" err="1"/>
              <a:t>балдырлардың тобына</a:t>
            </a:r>
            <a:r>
              <a:rPr lang="ru-RU" sz="2000" dirty="0"/>
              <a:t> </a:t>
            </a:r>
            <a:r>
              <a:rPr lang="ru-RU" sz="2000" dirty="0" err="1"/>
              <a:t>тән болады</a:t>
            </a:r>
            <a:r>
              <a:rPr lang="ru-RU" sz="2000" dirty="0"/>
              <a:t>. Осы </a:t>
            </a:r>
            <a:r>
              <a:rPr lang="ru-RU" sz="2000" dirty="0" err="1"/>
              <a:t>пигменттердің</a:t>
            </a:r>
            <a:r>
              <a:rPr lang="ru-RU" sz="2000" dirty="0"/>
              <a:t> </a:t>
            </a:r>
            <a:r>
              <a:rPr lang="ru-RU" sz="2000" dirty="0" err="1"/>
              <a:t>орайласып</a:t>
            </a:r>
            <a:r>
              <a:rPr lang="ru-RU" sz="2000" dirty="0"/>
              <a:t> </a:t>
            </a:r>
            <a:r>
              <a:rPr lang="ru-RU" sz="2000" dirty="0" err="1"/>
              <a:t>келуі</a:t>
            </a:r>
            <a:r>
              <a:rPr lang="ru-RU" sz="2000" dirty="0"/>
              <a:t> </a:t>
            </a:r>
            <a:r>
              <a:rPr lang="ru-RU" sz="2000" dirty="0" err="1"/>
              <a:t>талломға</a:t>
            </a:r>
            <a:r>
              <a:rPr lang="ru-RU" sz="2000" dirty="0"/>
              <a:t> </a:t>
            </a:r>
            <a:r>
              <a:rPr lang="ru-RU" sz="2000" dirty="0" err="1"/>
              <a:t>сарғыш</a:t>
            </a:r>
            <a:r>
              <a:rPr lang="ru-RU" sz="2000" dirty="0"/>
              <a:t>, </a:t>
            </a:r>
            <a:r>
              <a:rPr lang="ru-RU" sz="2000" dirty="0" err="1"/>
              <a:t>көкшіл</a:t>
            </a:r>
            <a:r>
              <a:rPr lang="ru-RU" sz="2000" dirty="0"/>
              <a:t>, </a:t>
            </a:r>
            <a:r>
              <a:rPr lang="ru-RU" sz="2000" dirty="0" err="1"/>
              <a:t>көбінесе</a:t>
            </a:r>
            <a:r>
              <a:rPr lang="ru-RU" sz="2000" dirty="0"/>
              <a:t> ал </a:t>
            </a:r>
            <a:r>
              <a:rPr lang="ru-RU" sz="2000" dirty="0" err="1"/>
              <a:t>қызыл</a:t>
            </a:r>
            <a:r>
              <a:rPr lang="ru-RU" sz="2000" dirty="0"/>
              <a:t>, не </a:t>
            </a:r>
            <a:r>
              <a:rPr lang="ru-RU" sz="2000" dirty="0" err="1"/>
              <a:t>қызыл</a:t>
            </a:r>
            <a:r>
              <a:rPr lang="ru-RU" sz="2000" dirty="0"/>
              <a:t> </a:t>
            </a:r>
            <a:r>
              <a:rPr lang="ru-RU" sz="2000" dirty="0" err="1"/>
              <a:t>қоңыр</a:t>
            </a:r>
            <a:r>
              <a:rPr lang="ru-RU" sz="2000" dirty="0"/>
              <a:t> </a:t>
            </a:r>
            <a:r>
              <a:rPr lang="ru-RU" sz="2000" dirty="0" err="1"/>
              <a:t>түс</a:t>
            </a:r>
            <a:r>
              <a:rPr lang="ru-RU" sz="2000" dirty="0"/>
              <a:t> </a:t>
            </a:r>
            <a:r>
              <a:rPr lang="ru-RU" sz="2000" dirty="0" err="1"/>
              <a:t>береді.Хлорофилдің</a:t>
            </a:r>
            <a:r>
              <a:rPr lang="ru-RU" sz="2000" dirty="0"/>
              <a:t> </a:t>
            </a:r>
            <a:r>
              <a:rPr lang="en-US" sz="2000" dirty="0"/>
              <a:t>d </a:t>
            </a:r>
            <a:r>
              <a:rPr lang="ru-RU" sz="2000" dirty="0" err="1"/>
              <a:t>пигменті</a:t>
            </a:r>
            <a:r>
              <a:rPr lang="ru-RU" sz="2000" dirty="0"/>
              <a:t> тек </a:t>
            </a:r>
            <a:r>
              <a:rPr lang="ru-RU" sz="2000" dirty="0" err="1"/>
              <a:t>қызыл балдырға тән</a:t>
            </a:r>
            <a:r>
              <a:rPr lang="ru-RU" sz="2000" dirty="0"/>
              <a:t>.</a:t>
            </a:r>
          </a:p>
          <a:p>
            <a:endParaRPr lang="ru-RU" dirty="0"/>
          </a:p>
          <a:p>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42910" y="1142984"/>
            <a:ext cx="6572296" cy="461665"/>
          </a:xfrm>
          <a:prstGeom prst="rect">
            <a:avLst/>
          </a:prstGeom>
          <a:noFill/>
        </p:spPr>
        <p:txBody>
          <a:bodyPr wrap="square" rtlCol="0">
            <a:spAutoFit/>
          </a:bodyPr>
          <a:lstStyle/>
          <a:p>
            <a:pPr algn="ctr"/>
            <a:r>
              <a:rPr lang="kk-KZ" sz="2400" b="1" i="1" dirty="0"/>
              <a:t>Қызыл балдырлар бөлімі </a:t>
            </a:r>
            <a:r>
              <a:rPr lang="en-US" sz="2400" b="1" i="1" dirty="0"/>
              <a:t>2</a:t>
            </a:r>
            <a:r>
              <a:rPr lang="kk-KZ" sz="2400" b="1" i="1" dirty="0"/>
              <a:t> класқа жіктеледі</a:t>
            </a:r>
            <a:endParaRPr lang="ru-RU" sz="2400" b="1" i="1" dirty="0"/>
          </a:p>
        </p:txBody>
      </p:sp>
      <p:sp>
        <p:nvSpPr>
          <p:cNvPr id="6" name="TextBox 5"/>
          <p:cNvSpPr txBox="1"/>
          <p:nvPr/>
        </p:nvSpPr>
        <p:spPr>
          <a:xfrm>
            <a:off x="214282" y="2643182"/>
            <a:ext cx="3857620" cy="830997"/>
          </a:xfrm>
          <a:prstGeom prst="rect">
            <a:avLst/>
          </a:prstGeom>
          <a:noFill/>
        </p:spPr>
        <p:txBody>
          <a:bodyPr wrap="square" rtlCol="0">
            <a:spAutoFit/>
          </a:bodyPr>
          <a:lstStyle/>
          <a:p>
            <a:pPr marL="342900" indent="-342900">
              <a:buFont typeface="+mj-lt"/>
              <a:buAutoNum type="arabicPeriod"/>
            </a:pPr>
            <a:r>
              <a:rPr lang="kk-KZ" sz="2400" b="1" dirty="0">
                <a:solidFill>
                  <a:srgbClr val="FF0000"/>
                </a:solidFill>
                <a:latin typeface="Times New Roman" pitchFamily="18" charset="0"/>
                <a:cs typeface="Times New Roman" pitchFamily="18" charset="0"/>
              </a:rPr>
              <a:t>Бангиевалылар класы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Bangiophyceae</a:t>
            </a:r>
            <a:r>
              <a:rPr lang="en-US" sz="2400" dirty="0">
                <a:latin typeface="Times New Roman" pitchFamily="18" charset="0"/>
                <a:cs typeface="Times New Roman" pitchFamily="18" charset="0"/>
              </a:rPr>
              <a:t>)</a:t>
            </a:r>
            <a:endParaRPr lang="kk-KZ" sz="2400" dirty="0">
              <a:latin typeface="Times New Roman" pitchFamily="18" charset="0"/>
              <a:cs typeface="Times New Roman" pitchFamily="18" charset="0"/>
            </a:endParaRPr>
          </a:p>
        </p:txBody>
      </p:sp>
      <p:sp>
        <p:nvSpPr>
          <p:cNvPr id="11" name="TextBox 10"/>
          <p:cNvSpPr txBox="1"/>
          <p:nvPr/>
        </p:nvSpPr>
        <p:spPr>
          <a:xfrm>
            <a:off x="285720" y="4286256"/>
            <a:ext cx="7858180" cy="1477328"/>
          </a:xfrm>
          <a:prstGeom prst="rect">
            <a:avLst/>
          </a:prstGeom>
          <a:noFill/>
        </p:spPr>
        <p:txBody>
          <a:bodyPr wrap="square" rtlCol="0">
            <a:spAutoFit/>
          </a:bodyPr>
          <a:lstStyle/>
          <a:p>
            <a:r>
              <a:rPr lang="en-US" b="1" dirty="0" err="1">
                <a:latin typeface="Times New Roman" pitchFamily="18" charset="0"/>
                <a:cs typeface="Times New Roman" pitchFamily="18" charset="0"/>
              </a:rPr>
              <a:t>O</a:t>
            </a:r>
            <a:r>
              <a:rPr lang="ru-RU" b="1" dirty="0" err="1">
                <a:latin typeface="Times New Roman" pitchFamily="18" charset="0"/>
                <a:cs typeface="Times New Roman" pitchFamily="18" charset="0"/>
              </a:rPr>
              <a:t>лардың әрқайсысында </a:t>
            </a:r>
            <a:r>
              <a:rPr lang="ru-RU" b="1" dirty="0">
                <a:latin typeface="Times New Roman" pitchFamily="18" charset="0"/>
                <a:cs typeface="Times New Roman" pitchFamily="18" charset="0"/>
              </a:rPr>
              <a:t>6- дан </a:t>
            </a:r>
            <a:r>
              <a:rPr lang="ru-RU" b="1" dirty="0" err="1">
                <a:latin typeface="Times New Roman" pitchFamily="18" charset="0"/>
                <a:cs typeface="Times New Roman" pitchFamily="18" charset="0"/>
              </a:rPr>
              <a:t>қатар </a:t>
            </a:r>
            <a:r>
              <a:rPr lang="ru-RU" b="1" dirty="0">
                <a:latin typeface="Times New Roman" pitchFamily="18" charset="0"/>
                <a:cs typeface="Times New Roman" pitchFamily="18" charset="0"/>
              </a:rPr>
              <a:t>бар. </a:t>
            </a:r>
            <a:r>
              <a:rPr lang="ru-RU" b="1" dirty="0" err="1">
                <a:latin typeface="Times New Roman" pitchFamily="18" charset="0"/>
                <a:cs typeface="Times New Roman" pitchFamily="18" charset="0"/>
              </a:rPr>
              <a:t>Бангиевалылар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класында</a:t>
            </a:r>
            <a:r>
              <a:rPr lang="ru-RU" b="1" dirty="0">
                <a:latin typeface="Times New Roman" pitchFamily="18" charset="0"/>
                <a:cs typeface="Times New Roman" pitchFamily="18" charset="0"/>
              </a:rPr>
              <a:t> 20туыс, 70 </a:t>
            </a:r>
            <a:r>
              <a:rPr lang="ru-RU" b="1" dirty="0" err="1">
                <a:latin typeface="Times New Roman" pitchFamily="18" charset="0"/>
                <a:cs typeface="Times New Roman" pitchFamily="18" charset="0"/>
              </a:rPr>
              <a:t>түрі </a:t>
            </a:r>
            <a:r>
              <a:rPr lang="ru-RU" b="1" dirty="0">
                <a:latin typeface="Times New Roman" pitchFamily="18" charset="0"/>
                <a:cs typeface="Times New Roman" pitchFamily="18" charset="0"/>
              </a:rPr>
              <a:t>бар. </a:t>
            </a:r>
            <a:r>
              <a:rPr lang="ru-RU" b="1" dirty="0" err="1">
                <a:latin typeface="Times New Roman" pitchFamily="18" charset="0"/>
                <a:cs typeface="Times New Roman" pitchFamily="18" charset="0"/>
              </a:rPr>
              <a:t>Көп тараған туыстарына</a:t>
            </a:r>
            <a:r>
              <a:rPr lang="ru-RU" b="1" dirty="0">
                <a:latin typeface="Times New Roman" pitchFamily="18" charset="0"/>
                <a:cs typeface="Times New Roman" pitchFamily="18" charset="0"/>
              </a:rPr>
              <a:t> порфира (</a:t>
            </a:r>
            <a:r>
              <a:rPr lang="ru-RU" b="1" dirty="0" err="1">
                <a:latin typeface="Times New Roman" pitchFamily="18" charset="0"/>
                <a:cs typeface="Times New Roman" pitchFamily="18" charset="0"/>
              </a:rPr>
              <a:t>р</a:t>
            </a:r>
            <a:r>
              <a:rPr lang="en-US" b="1" dirty="0" err="1">
                <a:latin typeface="Times New Roman" pitchFamily="18" charset="0"/>
                <a:cs typeface="Times New Roman" pitchFamily="18" charset="0"/>
              </a:rPr>
              <a:t>orhyra</a:t>
            </a:r>
            <a:r>
              <a:rPr lang="en-US" b="1" dirty="0">
                <a:latin typeface="Times New Roman" pitchFamily="18" charset="0"/>
                <a:cs typeface="Times New Roman" pitchFamily="18" charset="0"/>
              </a:rPr>
              <a:t>) </a:t>
            </a:r>
            <a:r>
              <a:rPr lang="ru-RU" b="1" dirty="0" err="1">
                <a:latin typeface="Times New Roman" pitchFamily="18" charset="0"/>
                <a:cs typeface="Times New Roman" pitchFamily="18" charset="0"/>
              </a:rPr>
              <a:t>комсопогон</a:t>
            </a:r>
            <a:r>
              <a:rPr lang="ru-RU" b="1" dirty="0">
                <a:latin typeface="Times New Roman" pitchFamily="18" charset="0"/>
                <a:cs typeface="Times New Roman" pitchFamily="18" charset="0"/>
              </a:rPr>
              <a:t> (</a:t>
            </a:r>
            <a:r>
              <a:rPr lang="en-US" b="1" dirty="0" err="1">
                <a:latin typeface="Times New Roman" pitchFamily="18" charset="0"/>
                <a:cs typeface="Times New Roman" pitchFamily="18" charset="0"/>
              </a:rPr>
              <a:t>Comsopoqon</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т.б </a:t>
            </a:r>
            <a:r>
              <a:rPr lang="ru-RU" b="1" dirty="0" err="1">
                <a:latin typeface="Times New Roman" pitchFamily="18" charset="0"/>
                <a:cs typeface="Times New Roman" pitchFamily="18" charset="0"/>
              </a:rPr>
              <a:t>жатады</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Флоридеялылар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класында</a:t>
            </a:r>
            <a:r>
              <a:rPr lang="ru-RU" b="1" dirty="0">
                <a:latin typeface="Times New Roman" pitchFamily="18" charset="0"/>
                <a:cs typeface="Times New Roman" pitchFamily="18" charset="0"/>
              </a:rPr>
              <a:t> 49 </a:t>
            </a:r>
            <a:r>
              <a:rPr lang="ru-RU" b="1" dirty="0" err="1">
                <a:latin typeface="Times New Roman" pitchFamily="18" charset="0"/>
                <a:cs typeface="Times New Roman" pitchFamily="18" charset="0"/>
              </a:rPr>
              <a:t>тұқымдас </a:t>
            </a:r>
            <a:r>
              <a:rPr lang="ru-RU" b="1" dirty="0">
                <a:latin typeface="Times New Roman" pitchFamily="18" charset="0"/>
                <a:cs typeface="Times New Roman" pitchFamily="18" charset="0"/>
              </a:rPr>
              <a:t>бар.</a:t>
            </a:r>
            <a:r>
              <a:rPr lang="ru-RU" b="1" dirty="0" err="1">
                <a:latin typeface="Times New Roman" pitchFamily="18" charset="0"/>
                <a:cs typeface="Times New Roman" pitchFamily="18" charset="0"/>
              </a:rPr>
              <a:t>Бұл класқа леманеа</a:t>
            </a:r>
            <a:r>
              <a:rPr lang="ru-RU" b="1" dirty="0">
                <a:latin typeface="Times New Roman" pitchFamily="18" charset="0"/>
                <a:cs typeface="Times New Roman" pitchFamily="18" charset="0"/>
              </a:rPr>
              <a:t> (</a:t>
            </a:r>
            <a:r>
              <a:rPr lang="en-US" b="1" dirty="0" err="1">
                <a:latin typeface="Times New Roman" pitchFamily="18" charset="0"/>
                <a:cs typeface="Times New Roman" pitchFamily="18" charset="0"/>
              </a:rPr>
              <a:t>Lemanea</a:t>
            </a:r>
            <a:r>
              <a:rPr lang="en-US" b="1" dirty="0">
                <a:latin typeface="Times New Roman" pitchFamily="18" charset="0"/>
                <a:cs typeface="Times New Roman" pitchFamily="18" charset="0"/>
              </a:rPr>
              <a:t>), </a:t>
            </a:r>
            <a:r>
              <a:rPr lang="ru-RU" b="1" dirty="0" err="1">
                <a:latin typeface="Times New Roman" pitchFamily="18" charset="0"/>
                <a:cs typeface="Times New Roman" pitchFamily="18" charset="0"/>
              </a:rPr>
              <a:t>батрахосперум</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Ва</a:t>
            </a:r>
            <a:r>
              <a:rPr lang="en-US" b="1" dirty="0" err="1">
                <a:latin typeface="Times New Roman" pitchFamily="18" charset="0"/>
                <a:cs typeface="Times New Roman" pitchFamily="18" charset="0"/>
              </a:rPr>
              <a:t>trachospermum</a:t>
            </a:r>
            <a:r>
              <a:rPr lang="en-US" b="1" dirty="0">
                <a:latin typeface="Times New Roman" pitchFamily="18" charset="0"/>
                <a:cs typeface="Times New Roman" pitchFamily="18" charset="0"/>
              </a:rPr>
              <a:t>), </a:t>
            </a:r>
            <a:r>
              <a:rPr lang="ru-RU" b="1" dirty="0" err="1">
                <a:latin typeface="Times New Roman" pitchFamily="18" charset="0"/>
                <a:cs typeface="Times New Roman" pitchFamily="18" charset="0"/>
              </a:rPr>
              <a:t>полисифон</a:t>
            </a:r>
            <a:r>
              <a:rPr lang="ru-RU" b="1" dirty="0">
                <a:latin typeface="Times New Roman" pitchFamily="18" charset="0"/>
                <a:cs typeface="Times New Roman" pitchFamily="18" charset="0"/>
              </a:rPr>
              <a:t> (</a:t>
            </a:r>
            <a:r>
              <a:rPr lang="en-US" b="1" dirty="0" err="1">
                <a:latin typeface="Times New Roman" pitchFamily="18" charset="0"/>
                <a:cs typeface="Times New Roman" pitchFamily="18" charset="0"/>
              </a:rPr>
              <a:t>Polysiponia</a:t>
            </a:r>
            <a:r>
              <a:rPr lang="en-US" b="1" dirty="0">
                <a:latin typeface="Times New Roman" pitchFamily="18" charset="0"/>
                <a:cs typeface="Times New Roman" pitchFamily="18" charset="0"/>
              </a:rPr>
              <a:t>) </a:t>
            </a:r>
            <a:r>
              <a:rPr lang="ru-RU" b="1" dirty="0">
                <a:latin typeface="Times New Roman" pitchFamily="18" charset="0"/>
                <a:cs typeface="Times New Roman" pitchFamily="18" charset="0"/>
              </a:rPr>
              <a:t>т.б </a:t>
            </a:r>
            <a:r>
              <a:rPr lang="ru-RU" b="1" dirty="0" err="1">
                <a:latin typeface="Times New Roman" pitchFamily="18" charset="0"/>
                <a:cs typeface="Times New Roman" pitchFamily="18" charset="0"/>
              </a:rPr>
              <a:t>туыстар</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өкілдері жатады</a:t>
            </a:r>
            <a:r>
              <a:rPr lang="ru-RU" b="1" dirty="0">
                <a:latin typeface="Times New Roman" pitchFamily="18" charset="0"/>
                <a:cs typeface="Times New Roman" pitchFamily="18" charset="0"/>
              </a:rPr>
              <a:t>.</a:t>
            </a:r>
          </a:p>
        </p:txBody>
      </p:sp>
      <p:cxnSp>
        <p:nvCxnSpPr>
          <p:cNvPr id="13" name="Прямая со стрелкой 12"/>
          <p:cNvCxnSpPr/>
          <p:nvPr/>
        </p:nvCxnSpPr>
        <p:spPr>
          <a:xfrm>
            <a:off x="4643438" y="1857364"/>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1571604" y="1928802"/>
            <a:ext cx="785818" cy="785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4714876" y="2857496"/>
            <a:ext cx="3643338" cy="830997"/>
          </a:xfrm>
          <a:prstGeom prst="rect">
            <a:avLst/>
          </a:prstGeom>
        </p:spPr>
        <p:txBody>
          <a:bodyPr wrap="square">
            <a:spAutoFit/>
          </a:bodyPr>
          <a:lstStyle/>
          <a:p>
            <a:pPr marL="342900" indent="-342900"/>
            <a:r>
              <a:rPr lang="en-US" sz="2400" b="1" dirty="0">
                <a:solidFill>
                  <a:srgbClr val="FF0000"/>
                </a:solidFill>
                <a:latin typeface="Times New Roman" pitchFamily="18" charset="0"/>
                <a:cs typeface="Times New Roman" pitchFamily="18" charset="0"/>
              </a:rPr>
              <a:t>2.</a:t>
            </a:r>
            <a:r>
              <a:rPr lang="kk-KZ" sz="2400" b="1" dirty="0">
                <a:solidFill>
                  <a:srgbClr val="FF0000"/>
                </a:solidFill>
                <a:latin typeface="Times New Roman" pitchFamily="18" charset="0"/>
                <a:cs typeface="Times New Roman" pitchFamily="18" charset="0"/>
              </a:rPr>
              <a:t>Флоридеялылар</a:t>
            </a:r>
            <a:r>
              <a:rPr lang="en-US" sz="2400" dirty="0">
                <a:latin typeface="Times New Roman" pitchFamily="18" charset="0"/>
                <a:cs typeface="Times New Roman" pitchFamily="18" charset="0"/>
              </a:rPr>
              <a:t> </a:t>
            </a:r>
            <a:r>
              <a:rPr lang="kk-KZ" sz="2400" b="1" dirty="0">
                <a:solidFill>
                  <a:srgbClr val="FF0000"/>
                </a:solidFill>
                <a:latin typeface="Times New Roman" pitchFamily="18" charset="0"/>
                <a:cs typeface="Times New Roman" pitchFamily="18" charset="0"/>
              </a:rPr>
              <a:t>класы</a:t>
            </a:r>
            <a:r>
              <a:rPr lang="en-US" sz="2400" dirty="0">
                <a:latin typeface="Times New Roman" pitchFamily="18" charset="0"/>
                <a:cs typeface="Times New Roman" pitchFamily="18" charset="0"/>
              </a:rPr>
              <a:t>(</a:t>
            </a:r>
            <a:r>
              <a:rPr lang="en-US" sz="2400" dirty="0" err="1">
                <a:latin typeface="Times New Roman" pitchFamily="18" charset="0"/>
                <a:cs typeface="Times New Roman" pitchFamily="18" charset="0"/>
              </a:rPr>
              <a:t>Florideophyceae</a:t>
            </a:r>
            <a:r>
              <a:rPr lang="en-US" dirty="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14348" y="500042"/>
            <a:ext cx="7911205" cy="92333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kk-KZ" sz="5400" b="1" dirty="0">
                <a:ln/>
                <a:solidFill>
                  <a:schemeClr val="accent3"/>
                </a:solidFill>
              </a:rPr>
              <a:t>Жасыл балдырлар бөлімі</a:t>
            </a:r>
            <a:endParaRPr lang="ru-RU" sz="5400" b="1" cap="none" spc="0" dirty="0">
              <a:ln/>
              <a:solidFill>
                <a:schemeClr val="accent3"/>
              </a:solidFill>
              <a:effectLst/>
            </a:endParaRPr>
          </a:p>
        </p:txBody>
      </p:sp>
      <p:pic>
        <p:nvPicPr>
          <p:cNvPr id="7" name="Рисунок 6" descr="images (1).jpg"/>
          <p:cNvPicPr>
            <a:picLocks noChangeAspect="1"/>
          </p:cNvPicPr>
          <p:nvPr/>
        </p:nvPicPr>
        <p:blipFill>
          <a:blip r:embed="rId2"/>
          <a:stretch>
            <a:fillRect/>
          </a:stretch>
        </p:blipFill>
        <p:spPr>
          <a:xfrm>
            <a:off x="4357686" y="1785926"/>
            <a:ext cx="4143397" cy="4143397"/>
          </a:xfrm>
          <a:prstGeom prst="rect">
            <a:avLst/>
          </a:prstGeom>
        </p:spPr>
      </p:pic>
      <p:pic>
        <p:nvPicPr>
          <p:cNvPr id="8" name="Рисунок 7" descr="images.jpg"/>
          <p:cNvPicPr>
            <a:picLocks noChangeAspect="1"/>
          </p:cNvPicPr>
          <p:nvPr/>
        </p:nvPicPr>
        <p:blipFill>
          <a:blip r:embed="rId3"/>
          <a:stretch>
            <a:fillRect/>
          </a:stretch>
        </p:blipFill>
        <p:spPr>
          <a:xfrm>
            <a:off x="500034" y="1643050"/>
            <a:ext cx="3500462" cy="41261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04314" y="980728"/>
            <a:ext cx="5814392" cy="4801314"/>
          </a:xfrm>
          <a:prstGeom prst="rect">
            <a:avLst/>
          </a:prstGeom>
        </p:spPr>
        <p:txBody>
          <a:bodyPr wrap="square">
            <a:spAutoFit/>
          </a:bodyPr>
          <a:lstStyle/>
          <a:p>
            <a:r>
              <a:rPr lang="kk-KZ" b="1" dirty="0">
                <a:solidFill>
                  <a:srgbClr val="C00000"/>
                </a:solidFill>
                <a:latin typeface="Times New Roman" pitchFamily="18" charset="0"/>
                <a:cs typeface="Times New Roman" pitchFamily="18" charset="0"/>
              </a:rPr>
              <a:t>1.</a:t>
            </a:r>
            <a:r>
              <a:rPr lang="kk-KZ" b="1" dirty="0">
                <a:solidFill>
                  <a:srgbClr val="002060"/>
                </a:solidFill>
                <a:latin typeface="Times New Roman" pitchFamily="18" charset="0"/>
                <a:cs typeface="Times New Roman" pitchFamily="18" charset="0"/>
              </a:rPr>
              <a:t>Хромотофорларында</a:t>
            </a:r>
            <a:r>
              <a:rPr lang="kk-KZ" b="1" dirty="0">
                <a:solidFill>
                  <a:srgbClr val="C00000"/>
                </a:solidFill>
                <a:latin typeface="Times New Roman" pitchFamily="18" charset="0"/>
                <a:cs typeface="Times New Roman" pitchFamily="18" charset="0"/>
              </a:rPr>
              <a:t>  а-хлорофилінен басқа d-хлорофилі, каратиноидтар,ксантофилл,фикоцианин бар. Мұндай фотосинтездеуші пигменттердің болуы қызыл балдырлардың спектрдің барлық түстерін қабылдап, тереңде (270м) тіршілік етуіне мүмкіндік береді.</a:t>
            </a:r>
            <a:endParaRPr lang="ru-RU" dirty="0">
              <a:solidFill>
                <a:srgbClr val="C00000"/>
              </a:solidFill>
              <a:latin typeface="Times New Roman" pitchFamily="18" charset="0"/>
              <a:cs typeface="Times New Roman" pitchFamily="18" charset="0"/>
            </a:endParaRPr>
          </a:p>
          <a:p>
            <a:r>
              <a:rPr lang="kk-KZ" b="1" dirty="0">
                <a:solidFill>
                  <a:srgbClr val="002060"/>
                </a:solidFill>
                <a:latin typeface="Times New Roman" pitchFamily="18" charset="0"/>
                <a:cs typeface="Times New Roman" pitchFamily="18" charset="0"/>
              </a:rPr>
              <a:t>2.Негізгі қор заты- </a:t>
            </a:r>
            <a:r>
              <a:rPr lang="kk-KZ" b="1" dirty="0">
                <a:solidFill>
                  <a:srgbClr val="C00000"/>
                </a:solidFill>
                <a:latin typeface="Times New Roman" pitchFamily="18" charset="0"/>
                <a:cs typeface="Times New Roman" pitchFamily="18" charset="0"/>
              </a:rPr>
              <a:t>багрякалы крахмал (әдеттегі крахмалдан құрылысы, химиялық құрамы жағынан өзгеше) және май.</a:t>
            </a:r>
            <a:endParaRPr lang="ru-RU" dirty="0">
              <a:solidFill>
                <a:srgbClr val="C00000"/>
              </a:solidFill>
              <a:latin typeface="Times New Roman" pitchFamily="18" charset="0"/>
              <a:cs typeface="Times New Roman" pitchFamily="18" charset="0"/>
            </a:endParaRPr>
          </a:p>
          <a:p>
            <a:r>
              <a:rPr lang="kk-KZ" b="1" dirty="0">
                <a:solidFill>
                  <a:srgbClr val="C00000"/>
                </a:solidFill>
                <a:latin typeface="Times New Roman" pitchFamily="18" charset="0"/>
                <a:cs typeface="Times New Roman" pitchFamily="18" charset="0"/>
              </a:rPr>
              <a:t>3.</a:t>
            </a:r>
            <a:r>
              <a:rPr lang="kk-KZ" b="1" dirty="0">
                <a:solidFill>
                  <a:srgbClr val="002060"/>
                </a:solidFill>
                <a:latin typeface="Times New Roman" pitchFamily="18" charset="0"/>
                <a:cs typeface="Times New Roman" pitchFamily="18" charset="0"/>
              </a:rPr>
              <a:t>Жасушасы  </a:t>
            </a:r>
            <a:r>
              <a:rPr lang="kk-KZ" b="1" dirty="0">
                <a:solidFill>
                  <a:srgbClr val="C00000"/>
                </a:solidFill>
                <a:latin typeface="Times New Roman" pitchFamily="18" charset="0"/>
                <a:cs typeface="Times New Roman" pitchFamily="18" charset="0"/>
              </a:rPr>
              <a:t>қатты қабықтан тұрады, сілемейлі жасуша қабырғасы әктен құралған.</a:t>
            </a:r>
            <a:endParaRPr lang="ru-RU" dirty="0">
              <a:solidFill>
                <a:srgbClr val="C00000"/>
              </a:solidFill>
              <a:latin typeface="Times New Roman" pitchFamily="18" charset="0"/>
              <a:cs typeface="Times New Roman" pitchFamily="18" charset="0"/>
            </a:endParaRPr>
          </a:p>
          <a:p>
            <a:r>
              <a:rPr lang="kk-KZ" b="1" dirty="0">
                <a:solidFill>
                  <a:srgbClr val="C00000"/>
                </a:solidFill>
                <a:latin typeface="Times New Roman" pitchFamily="18" charset="0"/>
                <a:cs typeface="Times New Roman" pitchFamily="18" charset="0"/>
              </a:rPr>
              <a:t>4.</a:t>
            </a:r>
            <a:r>
              <a:rPr lang="kk-KZ" b="1" dirty="0">
                <a:solidFill>
                  <a:srgbClr val="002060"/>
                </a:solidFill>
                <a:latin typeface="Times New Roman" pitchFamily="18" charset="0"/>
                <a:cs typeface="Times New Roman" pitchFamily="18" charset="0"/>
              </a:rPr>
              <a:t>Тіршілік кезеңдері: </a:t>
            </a:r>
            <a:r>
              <a:rPr lang="kk-KZ" b="1" dirty="0">
                <a:solidFill>
                  <a:srgbClr val="C00000"/>
                </a:solidFill>
                <a:latin typeface="Times New Roman" pitchFamily="18" charset="0"/>
                <a:cs typeface="Times New Roman" pitchFamily="18" charset="0"/>
              </a:rPr>
              <a:t>гаплоидты гаметофитті, диплоидты карпоспорофитті және диплоидті тетраспорофитті.</a:t>
            </a:r>
            <a:endParaRPr lang="ru-RU" dirty="0">
              <a:solidFill>
                <a:srgbClr val="C00000"/>
              </a:solidFill>
              <a:latin typeface="Times New Roman" pitchFamily="18" charset="0"/>
              <a:cs typeface="Times New Roman" pitchFamily="18" charset="0"/>
            </a:endParaRPr>
          </a:p>
          <a:p>
            <a:r>
              <a:rPr lang="kk-KZ" b="1" dirty="0">
                <a:solidFill>
                  <a:srgbClr val="C00000"/>
                </a:solidFill>
                <a:latin typeface="Times New Roman" pitchFamily="18" charset="0"/>
                <a:cs typeface="Times New Roman" pitchFamily="18" charset="0"/>
              </a:rPr>
              <a:t>5.</a:t>
            </a:r>
            <a:r>
              <a:rPr lang="kk-KZ" b="1" dirty="0">
                <a:solidFill>
                  <a:srgbClr val="002060"/>
                </a:solidFill>
                <a:latin typeface="Times New Roman" pitchFamily="18" charset="0"/>
                <a:cs typeface="Times New Roman" pitchFamily="18" charset="0"/>
              </a:rPr>
              <a:t>Тіршілік айналымында </a:t>
            </a:r>
            <a:r>
              <a:rPr lang="kk-KZ" b="1" dirty="0">
                <a:solidFill>
                  <a:srgbClr val="C00000"/>
                </a:solidFill>
                <a:latin typeface="Times New Roman" pitchFamily="18" charset="0"/>
                <a:cs typeface="Times New Roman" pitchFamily="18" charset="0"/>
              </a:rPr>
              <a:t>зооспоралар болмайды.</a:t>
            </a:r>
            <a:endParaRPr lang="ru-RU" dirty="0">
              <a:solidFill>
                <a:srgbClr val="C00000"/>
              </a:solidFill>
              <a:latin typeface="Times New Roman" pitchFamily="18" charset="0"/>
              <a:cs typeface="Times New Roman" pitchFamily="18" charset="0"/>
            </a:endParaRPr>
          </a:p>
          <a:p>
            <a:r>
              <a:rPr lang="kk-KZ" b="1" dirty="0">
                <a:solidFill>
                  <a:srgbClr val="C00000"/>
                </a:solidFill>
                <a:latin typeface="Times New Roman" pitchFamily="18" charset="0"/>
                <a:cs typeface="Times New Roman" pitchFamily="18" charset="0"/>
              </a:rPr>
              <a:t>6.</a:t>
            </a:r>
            <a:r>
              <a:rPr lang="kk-KZ" b="1" dirty="0">
                <a:solidFill>
                  <a:srgbClr val="002060"/>
                </a:solidFill>
                <a:latin typeface="Times New Roman" pitchFamily="18" charset="0"/>
                <a:cs typeface="Times New Roman" pitchFamily="18" charset="0"/>
              </a:rPr>
              <a:t>Талломдары</a:t>
            </a:r>
            <a:r>
              <a:rPr lang="kk-KZ" b="1" dirty="0">
                <a:solidFill>
                  <a:srgbClr val="C00000"/>
                </a:solidFill>
                <a:latin typeface="Times New Roman" pitchFamily="18" charset="0"/>
                <a:cs typeface="Times New Roman" pitchFamily="18" charset="0"/>
              </a:rPr>
              <a:t> –таспа,тақташа,жіп тәрізді,кейде жіптері тарамдалған.</a:t>
            </a:r>
            <a:endParaRPr lang="ru-RU" dirty="0">
              <a:solidFill>
                <a:srgbClr val="C00000"/>
              </a:solidFill>
              <a:latin typeface="Times New Roman" pitchFamily="18" charset="0"/>
              <a:cs typeface="Times New Roman" pitchFamily="18" charset="0"/>
            </a:endParaRPr>
          </a:p>
        </p:txBody>
      </p:sp>
      <p:pic>
        <p:nvPicPr>
          <p:cNvPr id="3" name="Рисунок 2" descr="Vyzhivanie-v-dikoj-prirode.-Sedobnye-vodorosli-Last-Day-Club-10.jpg"/>
          <p:cNvPicPr>
            <a:picLocks noChangeAspect="1"/>
          </p:cNvPicPr>
          <p:nvPr/>
        </p:nvPicPr>
        <p:blipFill>
          <a:blip r:embed="rId2"/>
          <a:stretch>
            <a:fillRect/>
          </a:stretch>
        </p:blipFill>
        <p:spPr>
          <a:xfrm>
            <a:off x="6343006" y="620688"/>
            <a:ext cx="2631236" cy="3267078"/>
          </a:xfrm>
          <a:prstGeom prst="rect">
            <a:avLst/>
          </a:prstGeom>
        </p:spPr>
      </p:pic>
      <p:pic>
        <p:nvPicPr>
          <p:cNvPr id="4" name="Рисунок 3" descr="217759744.jpg"/>
          <p:cNvPicPr>
            <a:picLocks noChangeAspect="1"/>
          </p:cNvPicPr>
          <p:nvPr/>
        </p:nvPicPr>
        <p:blipFill>
          <a:blip r:embed="rId3"/>
          <a:stretch>
            <a:fillRect/>
          </a:stretch>
        </p:blipFill>
        <p:spPr>
          <a:xfrm>
            <a:off x="5940152" y="4000504"/>
            <a:ext cx="3061004" cy="2572113"/>
          </a:xfrm>
          <a:prstGeom prst="rect">
            <a:avLst/>
          </a:prstGeom>
        </p:spPr>
      </p:pic>
    </p:spTree>
    <p:extLst>
      <p:ext uri="{BB962C8B-B14F-4D97-AF65-F5344CB8AC3E}">
        <p14:creationId xmlns:p14="http://schemas.microsoft.com/office/powerpoint/2010/main" val="3804151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857571"/>
            <a:ext cx="8712968" cy="5811789"/>
          </a:xfrm>
          <a:prstGeom prst="rect">
            <a:avLst/>
          </a:prstGeom>
        </p:spPr>
      </p:pic>
    </p:spTree>
    <p:extLst>
      <p:ext uri="{BB962C8B-B14F-4D97-AF65-F5344CB8AC3E}">
        <p14:creationId xmlns:p14="http://schemas.microsoft.com/office/powerpoint/2010/main" val="25187539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03576" y="210901"/>
            <a:ext cx="1699824"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Көбеюі</a:t>
            </a:r>
            <a:endParaRPr lang="ru-RU" sz="36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142844" y="857232"/>
            <a:ext cx="8858312" cy="3139321"/>
          </a:xfrm>
          <a:prstGeom prst="rect">
            <a:avLst/>
          </a:prstGeom>
        </p:spPr>
        <p:txBody>
          <a:bodyPr wrap="square">
            <a:spAutoFit/>
          </a:bodyPr>
          <a:lstStyle/>
          <a:p>
            <a:pPr marL="285750" indent="-285750">
              <a:buFont typeface="Wingdings" pitchFamily="2" charset="2"/>
              <a:buChar char="Ø"/>
            </a:pP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Қызыл</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балдырлар</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вегетативті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жыныссыз</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және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жыныстық</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жолдармен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көбейеді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Вегетативті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көбеюі сиректеу</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үзілген талломдарында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арнайы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өсу бүршіктері пайда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болады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Олардан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жаңа особьтар</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жетіледі</a:t>
            </a:r>
            <a:r>
              <a:rPr lang="ru-RU" dirty="0">
                <a:solidFill>
                  <a:srgbClr val="FF0000"/>
                </a:solidFill>
                <a:latin typeface="Times New Roman" pitchFamily="18" charset="0"/>
                <a:cs typeface="Times New Roman" pitchFamily="18" charset="0"/>
              </a:rPr>
              <a:t>.</a:t>
            </a:r>
          </a:p>
          <a:p>
            <a:pPr marL="285750" indent="-285750">
              <a:buFont typeface="Wingdings" pitchFamily="2" charset="2"/>
              <a:buChar char="Ø"/>
            </a:pP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Жыныссыз</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көбеюі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споралар</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арқылы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жүзеге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асады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Споралары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спорангияның ішінде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бір</a:t>
            </a:r>
            <a:r>
              <a:rPr lang="ru-RU" dirty="0">
                <a:solidFill>
                  <a:srgbClr val="FF0000"/>
                </a:solidFill>
                <a:latin typeface="Times New Roman" pitchFamily="18" charset="0"/>
                <a:cs typeface="Times New Roman" pitchFamily="18" charset="0"/>
              </a:rPr>
              <a:t> – </a:t>
            </a:r>
            <a:r>
              <a:rPr lang="ru-RU" dirty="0" err="1">
                <a:solidFill>
                  <a:srgbClr val="FF0000"/>
                </a:solidFill>
                <a:latin typeface="Times New Roman" pitchFamily="18" charset="0"/>
                <a:cs typeface="Times New Roman" pitchFamily="18" charset="0"/>
              </a:rPr>
              <a:t>бірден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немесе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төртеуден </a:t>
            </a:r>
            <a:r>
              <a:rPr lang="ru-RU" dirty="0">
                <a:solidFill>
                  <a:srgbClr val="FF0000"/>
                </a:solidFill>
                <a:latin typeface="Times New Roman" pitchFamily="18" charset="0"/>
                <a:cs typeface="Times New Roman" pitchFamily="18" charset="0"/>
              </a:rPr>
              <a:t>(</a:t>
            </a:r>
            <a:r>
              <a:rPr lang="ru-RU" dirty="0" err="1">
                <a:solidFill>
                  <a:srgbClr val="FF0000"/>
                </a:solidFill>
                <a:latin typeface="Times New Roman" pitchFamily="18" charset="0"/>
                <a:cs typeface="Times New Roman" pitchFamily="18" charset="0"/>
              </a:rPr>
              <a:t>тетраспоралар</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пайда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болады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Споралар</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спорангияның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қабықшасының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жыртылуының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нәтижесінде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босап</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сыртқа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шығады</a:t>
            </a:r>
            <a:r>
              <a:rPr lang="ru-RU" dirty="0">
                <a:solidFill>
                  <a:srgbClr val="FF0000"/>
                </a:solidFill>
                <a:latin typeface="Times New Roman" pitchFamily="18" charset="0"/>
                <a:cs typeface="Times New Roman" pitchFamily="18" charset="0"/>
              </a:rPr>
              <a:t> да </a:t>
            </a:r>
            <a:r>
              <a:rPr lang="ru-RU" dirty="0" err="1">
                <a:solidFill>
                  <a:srgbClr val="FF0000"/>
                </a:solidFill>
                <a:latin typeface="Times New Roman" pitchFamily="18" charset="0"/>
                <a:cs typeface="Times New Roman" pitchFamily="18" charset="0"/>
              </a:rPr>
              <a:t>қабыққа</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оранады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соң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судың</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түбіне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шөгіп</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өсе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келе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жаңа</a:t>
            </a:r>
            <a:r>
              <a:rPr lang="ru-RU" dirty="0">
                <a:solidFill>
                  <a:srgbClr val="FF0000"/>
                </a:solidFill>
                <a:latin typeface="Times New Roman" pitchFamily="18" charset="0"/>
                <a:cs typeface="Times New Roman" pitchFamily="18" charset="0"/>
              </a:rPr>
              <a:t> таллом (гаметофит) </a:t>
            </a:r>
            <a:r>
              <a:rPr lang="ru-RU" dirty="0" err="1">
                <a:solidFill>
                  <a:srgbClr val="FF0000"/>
                </a:solidFill>
                <a:latin typeface="Times New Roman" pitchFamily="18" charset="0"/>
                <a:cs typeface="Times New Roman" pitchFamily="18" charset="0"/>
              </a:rPr>
              <a:t>береді</a:t>
            </a:r>
            <a:r>
              <a:rPr lang="ru-RU" dirty="0">
                <a:solidFill>
                  <a:srgbClr val="FF0000"/>
                </a:solidFill>
                <a:latin typeface="Times New Roman" pitchFamily="18" charset="0"/>
                <a:cs typeface="Times New Roman" pitchFamily="18" charset="0"/>
              </a:rPr>
              <a:t>. </a:t>
            </a:r>
          </a:p>
          <a:p>
            <a:pPr marL="285750" indent="-285750">
              <a:buFont typeface="Wingdings" pitchFamily="2" charset="2"/>
              <a:buChar char="Ø"/>
            </a:pP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Жыныстық</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көбеюі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оогамиялық</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жолмен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жүзеге</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асады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Аналық жыныс</a:t>
            </a:r>
            <a:r>
              <a:rPr lang="ru-RU" dirty="0">
                <a:solidFill>
                  <a:srgbClr val="FF0000"/>
                </a:solidFill>
                <a:latin typeface="Times New Roman" pitchFamily="18" charset="0"/>
                <a:cs typeface="Times New Roman" pitchFamily="18" charset="0"/>
              </a:rPr>
              <a:t> органы </a:t>
            </a:r>
            <a:r>
              <a:rPr lang="ru-RU" dirty="0" err="1">
                <a:solidFill>
                  <a:srgbClr val="FF0000"/>
                </a:solidFill>
                <a:latin typeface="Times New Roman" pitchFamily="18" charset="0"/>
                <a:cs typeface="Times New Roman" pitchFamily="18" charset="0"/>
              </a:rPr>
              <a:t>карпоген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қысқа бұтақтардың қолтығында бір</a:t>
            </a:r>
            <a:r>
              <a:rPr lang="ru-RU" dirty="0">
                <a:solidFill>
                  <a:srgbClr val="FF0000"/>
                </a:solidFill>
                <a:latin typeface="Times New Roman" pitchFamily="18" charset="0"/>
                <a:cs typeface="Times New Roman" pitchFamily="18" charset="0"/>
              </a:rPr>
              <a:t> – </a:t>
            </a:r>
            <a:r>
              <a:rPr lang="ru-RU" dirty="0" err="1">
                <a:solidFill>
                  <a:srgbClr val="FF0000"/>
                </a:solidFill>
                <a:latin typeface="Times New Roman" pitchFamily="18" charset="0"/>
                <a:cs typeface="Times New Roman" pitchFamily="18" charset="0"/>
              </a:rPr>
              <a:t>бірден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өседі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Карпогон</a:t>
            </a:r>
            <a:r>
              <a:rPr lang="ru-RU" dirty="0">
                <a:solidFill>
                  <a:srgbClr val="FF0000"/>
                </a:solidFill>
                <a:latin typeface="Times New Roman" pitchFamily="18" charset="0"/>
                <a:cs typeface="Times New Roman" pitchFamily="18" charset="0"/>
              </a:rPr>
              <a:t> – колба </a:t>
            </a:r>
            <a:r>
              <a:rPr lang="ru-RU" dirty="0" err="1">
                <a:solidFill>
                  <a:srgbClr val="FF0000"/>
                </a:solidFill>
                <a:latin typeface="Times New Roman" pitchFamily="18" charset="0"/>
                <a:cs typeface="Times New Roman" pitchFamily="18" charset="0"/>
              </a:rPr>
              <a:t>пішінді</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ол</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кеңейген түпкі бөлімнен және жоғарғы жіңішке түтік тәрізді мойны</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трихогинадан</a:t>
            </a:r>
            <a:r>
              <a:rPr lang="ru-RU" dirty="0">
                <a:solidFill>
                  <a:srgbClr val="FF0000"/>
                </a:solidFill>
                <a:latin typeface="Times New Roman" pitchFamily="18" charset="0"/>
                <a:cs typeface="Times New Roman" pitchFamily="18" charset="0"/>
              </a:rPr>
              <a:t> </a:t>
            </a:r>
            <a:r>
              <a:rPr lang="ru-RU" dirty="0" err="1">
                <a:solidFill>
                  <a:srgbClr val="FF0000"/>
                </a:solidFill>
                <a:latin typeface="Times New Roman" pitchFamily="18" charset="0"/>
                <a:cs typeface="Times New Roman" pitchFamily="18" charset="0"/>
              </a:rPr>
              <a:t>тұрады</a:t>
            </a:r>
            <a:r>
              <a:rPr lang="ru-RU" dirty="0">
                <a:solidFill>
                  <a:srgbClr val="FF0000"/>
                </a:solidFill>
                <a:latin typeface="Times New Roman" pitchFamily="18" charset="0"/>
                <a:cs typeface="Times New Roman" pitchFamily="18" charset="0"/>
              </a:rPr>
              <a:t>.</a:t>
            </a:r>
          </a:p>
        </p:txBody>
      </p:sp>
      <p:pic>
        <p:nvPicPr>
          <p:cNvPr id="4" name="Рисунок 3" descr="slide_25.jpg"/>
          <p:cNvPicPr>
            <a:picLocks noChangeAspect="1"/>
          </p:cNvPicPr>
          <p:nvPr/>
        </p:nvPicPr>
        <p:blipFill>
          <a:blip r:embed="rId2"/>
          <a:stretch>
            <a:fillRect/>
          </a:stretch>
        </p:blipFill>
        <p:spPr>
          <a:xfrm>
            <a:off x="214282" y="3861048"/>
            <a:ext cx="8643998" cy="28541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slide_8.jpg"/>
          <p:cNvPicPr>
            <a:picLocks noChangeAspect="1"/>
          </p:cNvPicPr>
          <p:nvPr/>
        </p:nvPicPr>
        <p:blipFill>
          <a:blip r:embed="rId2"/>
          <a:stretch>
            <a:fillRect/>
          </a:stretch>
        </p:blipFill>
        <p:spPr>
          <a:xfrm>
            <a:off x="0" y="0"/>
            <a:ext cx="9144000" cy="68579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358242990.jpg"/>
          <p:cNvPicPr>
            <a:picLocks noChangeAspect="1"/>
          </p:cNvPicPr>
          <p:nvPr/>
        </p:nvPicPr>
        <p:blipFill>
          <a:blip r:embed="rId2"/>
          <a:stretch>
            <a:fillRect/>
          </a:stretch>
        </p:blipFill>
        <p:spPr>
          <a:xfrm>
            <a:off x="571472" y="3308357"/>
            <a:ext cx="7572428" cy="3433011"/>
          </a:xfrm>
          <a:prstGeom prst="rect">
            <a:avLst/>
          </a:prstGeom>
          <a:ln>
            <a:noFill/>
          </a:ln>
          <a:effectLst>
            <a:softEdge rad="112500"/>
          </a:effectLst>
        </p:spPr>
      </p:pic>
      <p:sp>
        <p:nvSpPr>
          <p:cNvPr id="4" name="TextBox 3"/>
          <p:cNvSpPr txBox="1"/>
          <p:nvPr/>
        </p:nvSpPr>
        <p:spPr>
          <a:xfrm>
            <a:off x="323528" y="764704"/>
            <a:ext cx="8424936" cy="3170099"/>
          </a:xfrm>
          <a:prstGeom prst="rect">
            <a:avLst/>
          </a:prstGeom>
          <a:noFill/>
        </p:spPr>
        <p:txBody>
          <a:bodyPr wrap="square" rtlCol="0">
            <a:spAutoFit/>
          </a:bodyPr>
          <a:lstStyle/>
          <a:p>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Жергілікті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тілде</a:t>
            </a:r>
            <a:r>
              <a:rPr lang="ru-RU" sz="2000" dirty="0">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Каньо</a:t>
            </a:r>
            <a:r>
              <a:rPr lang="ru-RU" sz="2000" b="1" dirty="0">
                <a:solidFill>
                  <a:srgbClr val="FF0000"/>
                </a:solidFill>
                <a:latin typeface="Times New Roman" pitchFamily="18" charset="0"/>
                <a:cs typeface="Times New Roman" pitchFamily="18" charset="0"/>
              </a:rPr>
              <a:t> </a:t>
            </a:r>
            <a:r>
              <a:rPr lang="ru-RU" sz="2000" b="1" dirty="0" err="1">
                <a:solidFill>
                  <a:srgbClr val="FF0000"/>
                </a:solidFill>
                <a:latin typeface="Times New Roman" pitchFamily="18" charset="0"/>
                <a:cs typeface="Times New Roman" pitchFamily="18" charset="0"/>
              </a:rPr>
              <a:t>Кристалес</a:t>
            </a:r>
            <a:r>
              <a:rPr lang="ru-RU" sz="2000" b="1" dirty="0">
                <a:solidFill>
                  <a:srgbClr val="FF0000"/>
                </a:solidFill>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аталатын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таңғажайып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құрамына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келбеті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сұлу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құздар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сарқырамалар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көз</a:t>
            </a:r>
            <a:r>
              <a:rPr lang="ru-RU" sz="2000" dirty="0">
                <a:latin typeface="Times New Roman" pitchFamily="18" charset="0"/>
                <a:cs typeface="Times New Roman" pitchFamily="18" charset="0"/>
              </a:rPr>
              <a:t> тартар </a:t>
            </a:r>
            <a:r>
              <a:rPr lang="ru-RU" sz="2000" dirty="0" err="1">
                <a:latin typeface="Times New Roman" pitchFamily="18" charset="0"/>
                <a:cs typeface="Times New Roman" pitchFamily="18" charset="0"/>
              </a:rPr>
              <a:t>иірімдер</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түрлі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пішіндегі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ойпаттар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Судың мөлдірлігі соншалықты, </a:t>
            </a:r>
            <a:r>
              <a:rPr lang="ru-RU" sz="2000" dirty="0">
                <a:latin typeface="Times New Roman" pitchFamily="18" charset="0"/>
                <a:cs typeface="Times New Roman" pitchFamily="18" charset="0"/>
              </a:rPr>
              <a:t>су </a:t>
            </a:r>
            <a:r>
              <a:rPr lang="ru-RU" sz="2000" dirty="0" err="1">
                <a:latin typeface="Times New Roman" pitchFamily="18" charset="0"/>
                <a:cs typeface="Times New Roman" pitchFamily="18" charset="0"/>
              </a:rPr>
              <a:t>түбіндегі тіршілік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 көрініп тұрады деседі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Өзен бойынан</a:t>
            </a:r>
            <a:r>
              <a:rPr lang="ru-RU" sz="2000" dirty="0">
                <a:latin typeface="Times New Roman" pitchFamily="18" charset="0"/>
                <a:cs typeface="Times New Roman" pitchFamily="18" charset="0"/>
              </a:rPr>
              <a:t> 5 </a:t>
            </a:r>
            <a:r>
              <a:rPr lang="ru-RU" sz="2000" dirty="0" err="1">
                <a:latin typeface="Times New Roman" pitchFamily="18" charset="0"/>
                <a:cs typeface="Times New Roman" pitchFamily="18" charset="0"/>
              </a:rPr>
              <a:t>түсті көре аласыз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көгілдір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сары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қара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Бұл табиғи құбылыстың негізгі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себепкерлері</a:t>
            </a:r>
            <a:r>
              <a:rPr lang="ru-RU" sz="2000" dirty="0">
                <a:latin typeface="Times New Roman" pitchFamily="18" charset="0"/>
                <a:cs typeface="Times New Roman" pitchFamily="18" charset="0"/>
              </a:rPr>
              <a:t> - </a:t>
            </a:r>
            <a:r>
              <a:rPr lang="ru-RU" sz="2000" dirty="0" err="1">
                <a:latin typeface="Times New Roman" pitchFamily="18" charset="0"/>
                <a:cs typeface="Times New Roman" pitchFamily="18" charset="0"/>
              </a:rPr>
              <a:t>маусым</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сайын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түстерін өзгертіп тұратын алуан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түрлі балдырлардың тіршілік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әрекеттері </a:t>
            </a:r>
            <a:r>
              <a:rPr lang="ru-RU" sz="2000" dirty="0">
                <a:latin typeface="Times New Roman" pitchFamily="18" charset="0"/>
                <a:cs typeface="Times New Roman" pitchFamily="18" charset="0"/>
              </a:rPr>
              <a:t>мен </a:t>
            </a:r>
            <a:r>
              <a:rPr lang="ru-RU" sz="2000" dirty="0" err="1">
                <a:latin typeface="Times New Roman" pitchFamily="18" charset="0"/>
                <a:cs typeface="Times New Roman" pitchFamily="18" charset="0"/>
              </a:rPr>
              <a:t>жаратылысы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түсініксіз суасты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тұрғындары екен</a:t>
            </a:r>
            <a:r>
              <a:rPr lang="ru-RU" sz="2000" dirty="0">
                <a:latin typeface="Times New Roman" pitchFamily="18" charset="0"/>
                <a:cs typeface="Times New Roman" pitchFamily="18" charset="0"/>
              </a:rPr>
              <a:t>.</a:t>
            </a:r>
            <a:br>
              <a:rPr lang="ru-RU" sz="2000" dirty="0">
                <a:latin typeface="Times New Roman" pitchFamily="18" charset="0"/>
                <a:cs typeface="Times New Roman" pitchFamily="18" charset="0"/>
              </a:rPr>
            </a:br>
            <a:r>
              <a:rPr lang="ru-RU" sz="2000" dirty="0">
                <a:latin typeface="Times New Roman" pitchFamily="18" charset="0"/>
                <a:cs typeface="Times New Roman" pitchFamily="18" charset="0"/>
              </a:rPr>
              <a:t/>
            </a:r>
            <a:br>
              <a:rPr lang="ru-RU" sz="2000" dirty="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51520" y="692696"/>
            <a:ext cx="8640960" cy="4643437"/>
          </a:xfrm>
          <a:prstGeom prst="rect">
            <a:avLst/>
          </a:prstGeom>
          <a:noFill/>
        </p:spPr>
      </p:pic>
      <p:sp>
        <p:nvSpPr>
          <p:cNvPr id="3" name="Прямоугольник 2"/>
          <p:cNvSpPr/>
          <p:nvPr/>
        </p:nvSpPr>
        <p:spPr>
          <a:xfrm>
            <a:off x="474804" y="5366965"/>
            <a:ext cx="8424936" cy="1323439"/>
          </a:xfrm>
          <a:prstGeom prst="rect">
            <a:avLst/>
          </a:prstGeom>
        </p:spPr>
        <p:txBody>
          <a:bodyPr wrap="square">
            <a:spAutoFit/>
          </a:bodyPr>
          <a:lstStyle/>
          <a:p>
            <a:r>
              <a:rPr lang="ru-RU" sz="2000" b="1" dirty="0" err="1">
                <a:solidFill>
                  <a:srgbClr val="C00000"/>
                </a:solidFill>
                <a:latin typeface="Times New Roman" pitchFamily="18" charset="0"/>
                <a:cs typeface="Times New Roman" pitchFamily="18" charset="0"/>
              </a:rPr>
              <a:t>Қызыл</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балдырлар</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Жоғарғы</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қатар</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ирландия</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мүгі</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тікенекті</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эндокладия</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ланцетжапырақты</a:t>
            </a:r>
            <a:r>
              <a:rPr lang="ru-RU" sz="2000" b="1" dirty="0">
                <a:solidFill>
                  <a:srgbClr val="C00000"/>
                </a:solidFill>
                <a:latin typeface="Times New Roman" pitchFamily="18" charset="0"/>
                <a:cs typeface="Times New Roman" pitchFamily="18" charset="0"/>
              </a:rPr>
              <a:t> порфира, </a:t>
            </a:r>
            <a:r>
              <a:rPr lang="ru-RU" sz="2000" b="1" dirty="0" err="1">
                <a:solidFill>
                  <a:srgbClr val="C00000"/>
                </a:solidFill>
                <a:latin typeface="Times New Roman" pitchFamily="18" charset="0"/>
                <a:cs typeface="Times New Roman" pitchFamily="18" charset="0"/>
              </a:rPr>
              <a:t>гелидиум</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Төменгі</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қатар,солдан</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оңға</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құбылмалы</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пальмария</a:t>
            </a:r>
            <a:r>
              <a:rPr lang="ru-RU" sz="2000" b="1" dirty="0">
                <a:solidFill>
                  <a:srgbClr val="C00000"/>
                </a:solidFill>
                <a:latin typeface="Times New Roman" pitchFamily="18" charset="0"/>
                <a:cs typeface="Times New Roman" pitchFamily="18" charset="0"/>
              </a:rPr>
              <a:t> ,</a:t>
            </a:r>
            <a:r>
              <a:rPr lang="ru-RU" sz="2000" b="1" dirty="0" err="1">
                <a:solidFill>
                  <a:srgbClr val="C00000"/>
                </a:solidFill>
                <a:latin typeface="Times New Roman" pitchFamily="18" charset="0"/>
                <a:cs typeface="Times New Roman" pitchFamily="18" charset="0"/>
              </a:rPr>
              <a:t>гигартина</a:t>
            </a:r>
            <a:r>
              <a:rPr lang="ru-RU" sz="2000" b="1" dirty="0">
                <a:solidFill>
                  <a:srgbClr val="C00000"/>
                </a:solidFill>
                <a:latin typeface="Times New Roman" pitchFamily="18" charset="0"/>
                <a:cs typeface="Times New Roman" pitchFamily="18" charset="0"/>
              </a:rPr>
              <a:t>, филлофора, </a:t>
            </a:r>
            <a:r>
              <a:rPr lang="ru-RU" sz="2000" b="1" dirty="0" err="1">
                <a:solidFill>
                  <a:srgbClr val="C00000"/>
                </a:solidFill>
                <a:latin typeface="Times New Roman" pitchFamily="18" charset="0"/>
                <a:cs typeface="Times New Roman" pitchFamily="18" charset="0"/>
              </a:rPr>
              <a:t>полиневра</a:t>
            </a:r>
            <a:endParaRPr lang="ru-RU" sz="2000" dirty="0"/>
          </a:p>
        </p:txBody>
      </p:sp>
    </p:spTree>
    <p:extLst>
      <p:ext uri="{BB962C8B-B14F-4D97-AF65-F5344CB8AC3E}">
        <p14:creationId xmlns:p14="http://schemas.microsoft.com/office/powerpoint/2010/main" val="340704332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7831" y="330598"/>
            <a:ext cx="6263189"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kk-KZ" sz="36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rPr>
              <a:t>Шаруашылықтағы маңызы</a:t>
            </a:r>
            <a:endParaRPr lang="ru-RU" sz="3600" b="1" cap="none" spc="50" dirty="0">
              <a:ln w="11430"/>
              <a:gradFill>
                <a:gsLst>
                  <a:gs pos="25000">
                    <a:schemeClr val="accent2">
                      <a:satMod val="155000"/>
                    </a:schemeClr>
                  </a:gs>
                  <a:gs pos="100000">
                    <a:schemeClr val="accent2">
                      <a:shade val="45000"/>
                      <a:satMod val="165000"/>
                    </a:schemeClr>
                  </a:gs>
                </a:gsLst>
                <a:lin ang="5400000"/>
              </a:gradFill>
              <a:latin typeface="Times New Roman" pitchFamily="18" charset="0"/>
              <a:cs typeface="Times New Roman" pitchFamily="18" charset="0"/>
            </a:endParaRPr>
          </a:p>
        </p:txBody>
      </p:sp>
      <p:sp>
        <p:nvSpPr>
          <p:cNvPr id="3" name="Прямоугольник 2"/>
          <p:cNvSpPr/>
          <p:nvPr/>
        </p:nvSpPr>
        <p:spPr>
          <a:xfrm>
            <a:off x="355472" y="1556792"/>
            <a:ext cx="8786842" cy="3970318"/>
          </a:xfrm>
          <a:prstGeom prst="rect">
            <a:avLst/>
          </a:prstGeom>
        </p:spPr>
        <p:txBody>
          <a:bodyPr wrap="square">
            <a:spAutoFit/>
          </a:bodyPr>
          <a:lstStyle/>
          <a:p>
            <a:pPr marL="285750" indent="-285750">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микробиологиялық</a:t>
            </a:r>
            <a:r>
              <a:rPr lang="ru-RU" dirty="0">
                <a:latin typeface="Times New Roman" pitchFamily="18" charset="0"/>
                <a:cs typeface="Times New Roman" pitchFamily="18" charset="0"/>
              </a:rPr>
              <a:t> техника </a:t>
            </a:r>
            <a:r>
              <a:rPr lang="ru-RU" dirty="0" err="1">
                <a:latin typeface="Times New Roman" pitchFamily="18" charset="0"/>
                <a:cs typeface="Times New Roman" pitchFamily="18" charset="0"/>
              </a:rPr>
              <a:t>лабораторияларында</a:t>
            </a:r>
            <a:endParaRPr lang="ru-RU" dirty="0">
              <a:latin typeface="Times New Roman" pitchFamily="18" charset="0"/>
              <a:cs typeface="Times New Roman" pitchFamily="18" charset="0"/>
            </a:endParaRPr>
          </a:p>
          <a:p>
            <a:pPr marL="285750" indent="-285750">
              <a:buFont typeface="Wingdings" pitchFamily="2" charset="2"/>
              <a:buChar char="Ø"/>
            </a:pPr>
            <a:r>
              <a:rPr lang="ru-RU" dirty="0" err="1">
                <a:latin typeface="Times New Roman" pitchFamily="18" charset="0"/>
                <a:cs typeface="Times New Roman" pitchFamily="18" charset="0"/>
              </a:rPr>
              <a:t>микроорганизмдерді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өсіруге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қажетті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қоректік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заттар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дайындау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пайдаланады</a:t>
            </a:r>
            <a:r>
              <a:rPr lang="ru-RU" dirty="0">
                <a:latin typeface="Times New Roman" pitchFamily="18" charset="0"/>
                <a:cs typeface="Times New Roman" pitchFamily="18" charset="0"/>
              </a:rPr>
              <a:t>.</a:t>
            </a:r>
          </a:p>
          <a:p>
            <a:pPr marL="285750" indent="-285750">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жағалауындағы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елдер</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мысалы:Жапонияда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әртүрлі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тағамдар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пайдаланылады</a:t>
            </a:r>
            <a:r>
              <a:rPr lang="ru-RU" dirty="0">
                <a:latin typeface="Times New Roman" pitchFamily="18" charset="0"/>
                <a:cs typeface="Times New Roman" pitchFamily="18" charset="0"/>
              </a:rPr>
              <a:t>.</a:t>
            </a:r>
          </a:p>
          <a:p>
            <a:pPr marL="285750" indent="-285750">
              <a:buFont typeface="Wingdings" pitchFamily="2" charset="2"/>
              <a:buChar char="Ø"/>
            </a:pPr>
            <a:r>
              <a:rPr lang="ru-RU" dirty="0">
                <a:latin typeface="Times New Roman" pitchFamily="18" charset="0"/>
                <a:cs typeface="Times New Roman" pitchFamily="18" charset="0"/>
              </a:rPr>
              <a:t>     Адам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химиялық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өндірістеде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жиі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пайдаланады.Олардан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иод</a:t>
            </a:r>
            <a:r>
              <a:rPr lang="ru-RU" dirty="0">
                <a:latin typeface="Times New Roman" pitchFamily="18" charset="0"/>
                <a:cs typeface="Times New Roman" pitchFamily="18" charset="0"/>
              </a:rPr>
              <a:t>, калий </a:t>
            </a:r>
            <a:r>
              <a:rPr lang="ru-RU" dirty="0" err="1">
                <a:latin typeface="Times New Roman" pitchFamily="18" charset="0"/>
                <a:cs typeface="Times New Roman" pitchFamily="18" charset="0"/>
              </a:rPr>
              <a:t>тұздары</a:t>
            </a:r>
            <a:r>
              <a:rPr lang="ru-RU" dirty="0">
                <a:latin typeface="Times New Roman" pitchFamily="18" charset="0"/>
                <a:cs typeface="Times New Roman" pitchFamily="18" charset="0"/>
              </a:rPr>
              <a:t>, целлюлоза, спирт, </a:t>
            </a:r>
            <a:r>
              <a:rPr lang="ru-RU" dirty="0" err="1">
                <a:latin typeface="Times New Roman" pitchFamily="18" charset="0"/>
                <a:cs typeface="Times New Roman" pitchFamily="18" charset="0"/>
              </a:rPr>
              <a:t>сірке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қышқылы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алынады</a:t>
            </a:r>
            <a:r>
              <a:rPr lang="ru-RU" dirty="0">
                <a:latin typeface="Times New Roman" pitchFamily="18" charset="0"/>
                <a:cs typeface="Times New Roman" pitchFamily="18" charset="0"/>
              </a:rPr>
              <a:t>.</a:t>
            </a:r>
          </a:p>
          <a:p>
            <a:pPr marL="285750" indent="-285750">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малға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азық</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ретінде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тыңайтқыш</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ретінде</a:t>
            </a:r>
            <a:r>
              <a:rPr lang="ru-RU" dirty="0">
                <a:latin typeface="Times New Roman" pitchFamily="18" charset="0"/>
                <a:cs typeface="Times New Roman" pitchFamily="18" charset="0"/>
              </a:rPr>
              <a:t> де </a:t>
            </a:r>
            <a:r>
              <a:rPr lang="ru-RU" dirty="0" err="1">
                <a:latin typeface="Times New Roman" pitchFamily="18" charset="0"/>
                <a:cs typeface="Times New Roman" pitchFamily="18" charset="0"/>
              </a:rPr>
              <a:t>пайдаланады.Қызыл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балдырлардан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агар</a:t>
            </a:r>
            <a:r>
              <a:rPr lang="ru-RU" dirty="0">
                <a:latin typeface="Times New Roman" pitchFamily="18" charset="0"/>
                <a:cs typeface="Times New Roman" pitchFamily="18" charset="0"/>
              </a:rPr>
              <a:t> – </a:t>
            </a:r>
            <a:r>
              <a:rPr lang="ru-RU" dirty="0" err="1">
                <a:latin typeface="Times New Roman" pitchFamily="18" charset="0"/>
                <a:cs typeface="Times New Roman" pitchFamily="18" charset="0"/>
              </a:rPr>
              <a:t>агар</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затын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алады</a:t>
            </a:r>
            <a:r>
              <a:rPr lang="ru-RU" dirty="0">
                <a:latin typeface="Times New Roman" pitchFamily="18" charset="0"/>
                <a:cs typeface="Times New Roman" pitchFamily="18" charset="0"/>
              </a:rPr>
              <a:t>, оны кондитер, </a:t>
            </a:r>
            <a:r>
              <a:rPr lang="ru-RU" dirty="0" err="1">
                <a:latin typeface="Times New Roman" pitchFamily="18" charset="0"/>
                <a:cs typeface="Times New Roman" pitchFamily="18" charset="0"/>
              </a:rPr>
              <a:t>қағаз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өндірісінде,медицинада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өңдеуде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жоғары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сортты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желім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дайындауға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пайдаланады</a:t>
            </a:r>
            <a:endParaRPr lang="ru-RU" dirty="0">
              <a:latin typeface="Times New Roman" pitchFamily="18" charset="0"/>
              <a:cs typeface="Times New Roman" pitchFamily="18" charset="0"/>
            </a:endParaRPr>
          </a:p>
          <a:p>
            <a:pPr marL="285750" indent="-285750">
              <a:buFont typeface="Wingdings" pitchFamily="2" charset="2"/>
              <a:buChar char="Ø"/>
            </a:pP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Қызыл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балдырлардың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тіршілігіне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ықпалы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үлкен.Ол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теңіз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биоценозыныңбасым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бөлігін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құрап</a:t>
            </a:r>
            <a:r>
              <a:rPr lang="ru-RU" dirty="0">
                <a:latin typeface="Times New Roman" pitchFamily="18" charset="0"/>
                <a:cs typeface="Times New Roman" pitchFamily="18" charset="0"/>
              </a:rPr>
              <a:t>, су </a:t>
            </a:r>
            <a:r>
              <a:rPr lang="ru-RU" dirty="0" err="1">
                <a:latin typeface="Times New Roman" pitchFamily="18" charset="0"/>
                <a:cs typeface="Times New Roman" pitchFamily="18" charset="0"/>
              </a:rPr>
              <a:t>жануарларының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қоректерінің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бірі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табылады</a:t>
            </a:r>
            <a:r>
              <a:rPr lang="ru-RU" dirty="0">
                <a:latin typeface="Times New Roman" pitchFamily="18" charset="0"/>
                <a:cs typeface="Times New Roman" pitchFamily="18" charset="0"/>
              </a:rPr>
              <a: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assorti111.jpg"/>
          <p:cNvPicPr>
            <a:picLocks noChangeAspect="1"/>
          </p:cNvPicPr>
          <p:nvPr/>
        </p:nvPicPr>
        <p:blipFill>
          <a:blip r:embed="rId2"/>
          <a:stretch>
            <a:fillRect/>
          </a:stretch>
        </p:blipFill>
        <p:spPr>
          <a:xfrm>
            <a:off x="232076" y="3620431"/>
            <a:ext cx="3357586" cy="2821789"/>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Рисунок 2" descr="I6kkoGZD3kbSCoG3s5DnEA.jpeg"/>
          <p:cNvPicPr>
            <a:picLocks noChangeAspect="1"/>
          </p:cNvPicPr>
          <p:nvPr/>
        </p:nvPicPr>
        <p:blipFill>
          <a:blip r:embed="rId3"/>
          <a:stretch>
            <a:fillRect/>
          </a:stretch>
        </p:blipFill>
        <p:spPr>
          <a:xfrm>
            <a:off x="5580112" y="3531140"/>
            <a:ext cx="3168352" cy="300037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2050" name="Picture 2" descr="https://alexsolor.ru/wp-content/uploads/2013/07/salad-kaiso-sarad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0869" y="260648"/>
            <a:ext cx="3669243" cy="310289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extLst>
      <p:ext uri="{BB962C8B-B14F-4D97-AF65-F5344CB8AC3E}">
        <p14:creationId xmlns:p14="http://schemas.microsoft.com/office/powerpoint/2010/main" val="3501323140"/>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16158" y="1"/>
            <a:ext cx="3807970" cy="836712"/>
          </a:xfrm>
        </p:spPr>
        <p:txBody>
          <a:bodyPr>
            <a:normAutofit/>
          </a:bodyPr>
          <a:lstStyle/>
          <a:p>
            <a:r>
              <a:rPr lang="kk-KZ" sz="3600" dirty="0">
                <a:latin typeface="Times New Roman" pitchFamily="18" charset="0"/>
                <a:cs typeface="Times New Roman" pitchFamily="18" charset="0"/>
              </a:rPr>
              <a:t>Қорытынды</a:t>
            </a:r>
            <a:endParaRPr lang="ru-RU" sz="3600" dirty="0">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xmlns="" id="{5FDE25BC-BDCC-AF45-A5D5-13299C372E4B}"/>
              </a:ext>
            </a:extLst>
          </p:cNvPr>
          <p:cNvSpPr txBox="1"/>
          <p:nvPr/>
        </p:nvSpPr>
        <p:spPr>
          <a:xfrm>
            <a:off x="251520" y="1281699"/>
            <a:ext cx="7716337" cy="5324535"/>
          </a:xfrm>
          <a:prstGeom prst="rect">
            <a:avLst/>
          </a:prstGeom>
          <a:noFill/>
          <a:ln>
            <a:solidFill>
              <a:schemeClr val="accent1"/>
            </a:solidFill>
          </a:ln>
        </p:spPr>
        <p:txBody>
          <a:bodyPr wrap="square" rtlCol="0">
            <a:spAutoFit/>
          </a:bodyPr>
          <a:lstStyle/>
          <a:p>
            <a:pPr algn="l"/>
            <a:r>
              <a:rPr lang="kk-KZ" sz="2000" b="1" i="0" dirty="0">
                <a:solidFill>
                  <a:srgbClr val="FF0000"/>
                </a:solidFill>
                <a:effectLst/>
                <a:latin typeface="Times New Roman" pitchFamily="18" charset="0"/>
                <a:cs typeface="Times New Roman" pitchFamily="18" charset="0"/>
              </a:rPr>
              <a:t>       </a:t>
            </a:r>
            <a:r>
              <a:rPr lang="" sz="2000" b="1" i="0" dirty="0">
                <a:solidFill>
                  <a:srgbClr val="FF0000"/>
                </a:solidFill>
                <a:effectLst/>
                <a:latin typeface="Times New Roman" pitchFamily="18" charset="0"/>
                <a:cs typeface="Times New Roman" pitchFamily="18" charset="0"/>
              </a:rPr>
              <a:t>Балдырлар - көбінесе суда, ылғалды топырақта, таста және ағаш діңінде тіршілік ететін төменгі сатыдағы өсімдіктер. Балдырлардың табиғатта көпжасушалы, біржасушалы, шоғырлы түрлері бар. Олардың көпшілігінде тамыр, сабақ және жапырақ болмайды, сондықтан денесі қатпаршақ (таллом) деп аталады.Балдырларда храмотофорлар және пигменттер болады (сондықтан жасыл, қызыл, қоңыр, т. б. түсті болып келеді). Олар өсімді жолмен (денесінің бір бөлігімен), жыныссыз (спора арқылы) және жынысты (жыныс жасушалары қосылып) көбейеді. Балдыр — жан-жануарлардың мекені, тіршілік-терінің көзі. </a:t>
            </a:r>
            <a:r>
              <a:rPr lang="" sz="2000" b="1" i="0" u="none" strike="noStrike" dirty="0">
                <a:solidFill>
                  <a:srgbClr val="FF0000"/>
                </a:solidFill>
                <a:effectLst/>
                <a:latin typeface="Times New Roman" pitchFamily="18" charset="0"/>
                <a:cs typeface="Times New Roman" pitchFamily="18" charset="0"/>
              </a:rPr>
              <a:t>Бентосты</a:t>
            </a:r>
            <a:r>
              <a:rPr lang="" sz="2000" b="1" i="0" dirty="0">
                <a:solidFill>
                  <a:srgbClr val="FF0000"/>
                </a:solidFill>
                <a:effectLst/>
                <a:latin typeface="Times New Roman" pitchFamily="18" charset="0"/>
                <a:cs typeface="Times New Roman" pitchFamily="18" charset="0"/>
              </a:rPr>
              <a:t> Балдырға (теңіз, мұхит түбінде тіршілік етеді) қарағанда </a:t>
            </a:r>
            <a:r>
              <a:rPr lang="" sz="2000" b="1" i="0" u="none" strike="noStrike" dirty="0">
                <a:solidFill>
                  <a:srgbClr val="FF0000"/>
                </a:solidFill>
                <a:effectLst/>
                <a:latin typeface="Times New Roman" pitchFamily="18" charset="0"/>
                <a:cs typeface="Times New Roman" pitchFamily="18" charset="0"/>
              </a:rPr>
              <a:t>планктонды</a:t>
            </a:r>
            <a:r>
              <a:rPr lang="" sz="2000" b="1" i="0" dirty="0">
                <a:solidFill>
                  <a:srgbClr val="FF0000"/>
                </a:solidFill>
                <a:effectLst/>
                <a:latin typeface="Times New Roman" pitchFamily="18" charset="0"/>
                <a:cs typeface="Times New Roman" pitchFamily="18" charset="0"/>
              </a:rPr>
              <a:t> Балдырдың (суда қалқып жүретіндер) саны анағұрлым басым, сондықтан олар көптеген организмдердің қорегі болып табылады. Ағынсыз суларда өсетін Балдыр шіріп, сапропельге айналады. Сапропельден  </a:t>
            </a:r>
            <a:r>
              <a:rPr lang="" sz="2000" b="1" i="0" u="none" strike="noStrike" dirty="0">
                <a:solidFill>
                  <a:srgbClr val="FF0000"/>
                </a:solidFill>
                <a:effectLst/>
                <a:latin typeface="Times New Roman" pitchFamily="18" charset="0"/>
                <a:cs typeface="Times New Roman" pitchFamily="18" charset="0"/>
              </a:rPr>
              <a:t>бензин</a:t>
            </a:r>
            <a:r>
              <a:rPr lang="" sz="2000" b="1" i="0" dirty="0">
                <a:solidFill>
                  <a:srgbClr val="FF0000"/>
                </a:solidFill>
                <a:effectLst/>
                <a:latin typeface="Times New Roman" pitchFamily="18" charset="0"/>
                <a:cs typeface="Times New Roman" pitchFamily="18" charset="0"/>
              </a:rPr>
              <a:t>, </a:t>
            </a:r>
            <a:r>
              <a:rPr lang="" sz="2000" b="1" i="0" u="none" strike="noStrike" dirty="0">
                <a:solidFill>
                  <a:srgbClr val="FF0000"/>
                </a:solidFill>
                <a:effectLst/>
                <a:latin typeface="Times New Roman" pitchFamily="18" charset="0"/>
                <a:cs typeface="Times New Roman" pitchFamily="18" charset="0"/>
              </a:rPr>
              <a:t>керосин</a:t>
            </a:r>
            <a:r>
              <a:rPr lang="" sz="2000" b="1" i="0" dirty="0">
                <a:solidFill>
                  <a:srgbClr val="FF0000"/>
                </a:solidFill>
                <a:effectLst/>
                <a:latin typeface="Times New Roman" pitchFamily="18" charset="0"/>
                <a:cs typeface="Times New Roman" pitchFamily="18" charset="0"/>
              </a:rPr>
              <a:t>, техника майлар, лактар алынады. Балдырдың қалдығы балшыққа</a:t>
            </a:r>
            <a:r>
              <a:rPr lang="kk-KZ" sz="2000" b="1" i="0" dirty="0">
                <a:solidFill>
                  <a:srgbClr val="FF0000"/>
                </a:solidFill>
                <a:effectLst/>
                <a:latin typeface="Times New Roman" pitchFamily="18" charset="0"/>
                <a:cs typeface="Times New Roman" pitchFamily="18" charset="0"/>
              </a:rPr>
              <a:t> </a:t>
            </a:r>
            <a:r>
              <a:rPr lang="kk-KZ" sz="2000" b="1" dirty="0">
                <a:solidFill>
                  <a:srgbClr val="FF0000"/>
                </a:solidFill>
                <a:latin typeface="Times New Roman" pitchFamily="18" charset="0"/>
                <a:cs typeface="Times New Roman" pitchFamily="18" charset="0"/>
              </a:rPr>
              <a:t>емдік</a:t>
            </a:r>
            <a:r>
              <a:rPr lang="" sz="2000" b="1" i="0" dirty="0">
                <a:solidFill>
                  <a:srgbClr val="FF0000"/>
                </a:solidFill>
                <a:effectLst/>
                <a:latin typeface="Times New Roman" pitchFamily="18" charset="0"/>
                <a:cs typeface="Times New Roman" pitchFamily="18" charset="0"/>
              </a:rPr>
              <a:t> қасиет береді.</a:t>
            </a:r>
            <a:endParaRPr lang="" sz="20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k-KZ" sz="3600" i="1" dirty="0">
                <a:latin typeface="Times New Roman" pitchFamily="18" charset="0"/>
                <a:cs typeface="Times New Roman" pitchFamily="18" charset="0"/>
              </a:rPr>
              <a:t>       ПАЙДАЛАНҒАН ӘДЕБИЕТТЕР</a:t>
            </a:r>
            <a:endParaRPr lang="ru-RU" sz="3600" i="1" dirty="0">
              <a:latin typeface="Times New Roman" pitchFamily="18" charset="0"/>
              <a:cs typeface="Times New Roman" pitchFamily="18" charset="0"/>
            </a:endParaRPr>
          </a:p>
        </p:txBody>
      </p:sp>
      <p:sp>
        <p:nvSpPr>
          <p:cNvPr id="3" name="Содержимое 2"/>
          <p:cNvSpPr>
            <a:spLocks noGrp="1"/>
          </p:cNvSpPr>
          <p:nvPr>
            <p:ph idx="1"/>
          </p:nvPr>
        </p:nvSpPr>
        <p:spPr>
          <a:xfrm>
            <a:off x="467544" y="2468880"/>
            <a:ext cx="8229600" cy="4389120"/>
          </a:xfrm>
        </p:spPr>
        <p:txBody>
          <a:bodyPr/>
          <a:lstStyle/>
          <a:p>
            <a:pPr>
              <a:buNone/>
            </a:pPr>
            <a:r>
              <a:rPr lang="kk-KZ" dirty="0">
                <a:latin typeface="Times New Roman" pitchFamily="18" charset="0"/>
                <a:cs typeface="Times New Roman" pitchFamily="18" charset="0"/>
              </a:rPr>
              <a:t> </a:t>
            </a:r>
            <a:r>
              <a:rPr lang="kk-KZ" sz="2800" dirty="0">
                <a:latin typeface="Times New Roman" pitchFamily="18" charset="0"/>
                <a:cs typeface="Times New Roman" pitchFamily="18" charset="0"/>
              </a:rPr>
              <a:t>*БОТАНИКА Ә</a:t>
            </a:r>
            <a:r>
              <a:rPr lang="en-US" sz="2800" dirty="0">
                <a:latin typeface="Times New Roman" pitchFamily="18" charset="0"/>
                <a:cs typeface="Times New Roman" pitchFamily="18" charset="0"/>
              </a:rPr>
              <a:t>.</a:t>
            </a:r>
            <a:r>
              <a:rPr lang="kk-KZ" sz="2800" dirty="0">
                <a:latin typeface="Times New Roman" pitchFamily="18" charset="0"/>
                <a:cs typeface="Times New Roman" pitchFamily="18" charset="0"/>
              </a:rPr>
              <a:t>Ә</a:t>
            </a:r>
            <a:r>
              <a:rPr lang="en-US" sz="2800" dirty="0">
                <a:latin typeface="Times New Roman" pitchFamily="18" charset="0"/>
                <a:cs typeface="Times New Roman" pitchFamily="18" charset="0"/>
              </a:rPr>
              <a:t>.</a:t>
            </a:r>
            <a:r>
              <a:rPr lang="kk-KZ" sz="2800" dirty="0">
                <a:latin typeface="Times New Roman" pitchFamily="18" charset="0"/>
                <a:cs typeface="Times New Roman" pitchFamily="18" charset="0"/>
              </a:rPr>
              <a:t>ӘМЕТОВ</a:t>
            </a:r>
            <a:endParaRPr lang="en-US" sz="2800" dirty="0">
              <a:latin typeface="Times New Roman" pitchFamily="18" charset="0"/>
              <a:cs typeface="Times New Roman" pitchFamily="18" charset="0"/>
            </a:endParaRPr>
          </a:p>
          <a:p>
            <a:pPr>
              <a:buNone/>
            </a:pPr>
            <a:r>
              <a:rPr lang="en-US" sz="2800" dirty="0">
                <a:latin typeface="Times New Roman" pitchFamily="18" charset="0"/>
                <a:cs typeface="Times New Roman" pitchFamily="18" charset="0"/>
              </a:rPr>
              <a:t> *</a:t>
            </a:r>
            <a:r>
              <a:rPr lang="kk-KZ" sz="2800" dirty="0">
                <a:latin typeface="Times New Roman" pitchFamily="18" charset="0"/>
                <a:cs typeface="Times New Roman" pitchFamily="18" charset="0"/>
              </a:rPr>
              <a:t>ӨСІМДІКТЕР СИСТЕМАТИКАСЫ    О</a:t>
            </a:r>
            <a:r>
              <a:rPr lang="en-US" sz="2800" dirty="0">
                <a:latin typeface="Times New Roman" pitchFamily="18" charset="0"/>
                <a:cs typeface="Times New Roman" pitchFamily="18" charset="0"/>
              </a:rPr>
              <a:t>.</a:t>
            </a:r>
            <a:r>
              <a:rPr lang="kk-KZ" sz="2800" dirty="0">
                <a:latin typeface="Times New Roman" pitchFamily="18" charset="0"/>
                <a:cs typeface="Times New Roman" pitchFamily="18" charset="0"/>
              </a:rPr>
              <a:t>АБДРАХМАНҰЛЫ</a:t>
            </a: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04664"/>
            <a:ext cx="8229600" cy="1143000"/>
          </a:xfrm>
        </p:spPr>
        <p:txBody>
          <a:bodyPr>
            <a:normAutofit fontScale="90000"/>
          </a:bodyPr>
          <a:lstStyle/>
          <a:p>
            <a:r>
              <a:rPr lang="kk-KZ" b="1" i="1" dirty="0">
                <a:solidFill>
                  <a:srgbClr val="7030A0"/>
                </a:solidFill>
                <a:latin typeface="Times New Roman" pitchFamily="18" charset="0"/>
                <a:cs typeface="Times New Roman" pitchFamily="18" charset="0"/>
              </a:rPr>
              <a:t>   Жасыл балдырларға жалпы    сипаттама</a:t>
            </a:r>
            <a:endParaRPr lang="ru-RU" b="1" i="1" dirty="0">
              <a:solidFill>
                <a:srgbClr val="7030A0"/>
              </a:solidFill>
              <a:latin typeface="Times New Roman" pitchFamily="18" charset="0"/>
              <a:cs typeface="Times New Roman" pitchFamily="18" charset="0"/>
            </a:endParaRPr>
          </a:p>
        </p:txBody>
      </p:sp>
      <p:sp>
        <p:nvSpPr>
          <p:cNvPr id="3" name="Содержимое 2"/>
          <p:cNvSpPr>
            <a:spLocks noGrp="1"/>
          </p:cNvSpPr>
          <p:nvPr>
            <p:ph idx="1"/>
          </p:nvPr>
        </p:nvSpPr>
        <p:spPr>
          <a:xfrm>
            <a:off x="467544" y="2060848"/>
            <a:ext cx="8229600" cy="4389120"/>
          </a:xfrm>
        </p:spPr>
        <p:txBody>
          <a:bodyPr>
            <a:noAutofit/>
          </a:bodyPr>
          <a:lstStyle/>
          <a:p>
            <a:pPr>
              <a:lnSpc>
                <a:spcPct val="120000"/>
              </a:lnSpc>
            </a:pPr>
            <a:r>
              <a:rPr lang="ru-RU" sz="2400" b="1" dirty="0" err="1">
                <a:solidFill>
                  <a:srgbClr val="FF0000"/>
                </a:solidFill>
                <a:latin typeface="Times New Roman" pitchFamily="18" charset="0"/>
                <a:cs typeface="Times New Roman" pitchFamily="18" charset="0"/>
              </a:rPr>
              <a:t>Жасыл</a:t>
            </a:r>
            <a:r>
              <a:rPr lang="ru-RU" sz="2400" b="1" dirty="0">
                <a:solidFill>
                  <a:srgbClr val="FF0000"/>
                </a:solidFill>
                <a:latin typeface="Times New Roman" pitchFamily="18" charset="0"/>
                <a:cs typeface="Times New Roman" pitchFamily="18" charset="0"/>
              </a:rPr>
              <a:t> </a:t>
            </a:r>
            <a:r>
              <a:rPr lang="ru-RU" sz="2400" b="1" dirty="0" err="1">
                <a:solidFill>
                  <a:srgbClr val="FF0000"/>
                </a:solidFill>
                <a:latin typeface="Times New Roman" pitchFamily="18" charset="0"/>
                <a:cs typeface="Times New Roman" pitchFamily="18" charset="0"/>
              </a:rPr>
              <a:t>балдырлар</a:t>
            </a:r>
            <a:r>
              <a:rPr lang="ru-RU" sz="2400" b="1" dirty="0">
                <a:solidFill>
                  <a:srgbClr val="FF0000"/>
                </a:solidFill>
                <a:latin typeface="Times New Roman" pitchFamily="18" charset="0"/>
                <a:cs typeface="Times New Roman" pitchFamily="18" charset="0"/>
              </a:rPr>
              <a:t> </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табиғатта көп тараған, жиі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кездеседі</a:t>
            </a:r>
            <a:r>
              <a:rPr lang="ru-RU" sz="2400" dirty="0">
                <a:latin typeface="Times New Roman" pitchFamily="18" charset="0"/>
                <a:cs typeface="Times New Roman" pitchFamily="18" charset="0"/>
              </a:rPr>
              <a:t>, 15000-нан </a:t>
            </a:r>
            <a:r>
              <a:rPr lang="ru-RU" sz="2400" dirty="0" err="1">
                <a:latin typeface="Times New Roman" pitchFamily="18" charset="0"/>
                <a:cs typeface="Times New Roman" pitchFamily="18" charset="0"/>
              </a:rPr>
              <a:t>астам</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түрлері </a:t>
            </a:r>
            <a:r>
              <a:rPr lang="ru-RU" sz="2400" dirty="0">
                <a:latin typeface="Times New Roman" pitchFamily="18" charset="0"/>
                <a:cs typeface="Times New Roman" pitchFamily="18" charset="0"/>
              </a:rPr>
              <a:t>бар. </a:t>
            </a:r>
            <a:r>
              <a:rPr lang="ru-RU" sz="2400" dirty="0" err="1">
                <a:latin typeface="Times New Roman" pitchFamily="18" charset="0"/>
                <a:cs typeface="Times New Roman" pitchFamily="18" charset="0"/>
              </a:rPr>
              <a:t>Оларға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клеткалы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қауымды, көп жасушалы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тарамдалмаған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трихальды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 тарамдалған </a:t>
            </a:r>
            <a:r>
              <a:rPr lang="ru-RU" sz="2400" dirty="0">
                <a:latin typeface="Times New Roman" pitchFamily="18" charset="0"/>
                <a:cs typeface="Times New Roman" pitchFamily="18" charset="0"/>
              </a:rPr>
              <a:t>/</a:t>
            </a:r>
            <a:r>
              <a:rPr lang="ru-RU" sz="2400" dirty="0" err="1">
                <a:latin typeface="Times New Roman" pitchFamily="18" charset="0"/>
                <a:cs typeface="Times New Roman" pitchFamily="18" charset="0"/>
              </a:rPr>
              <a:t>гетеротрихальды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жіптесінді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пластинкалы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және сифонды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құрылысты балдырлар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жатады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Бұлардың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ішінде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барлық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структуралық</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құрылысты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организмдер</a:t>
            </a:r>
            <a:r>
              <a:rPr lang="ru-RU" sz="2400" dirty="0">
                <a:latin typeface="Times New Roman" pitchFamily="18" charset="0"/>
                <a:cs typeface="Times New Roman" pitchFamily="18" charset="0"/>
              </a:rPr>
              <a:t> бар. </a:t>
            </a:r>
          </a:p>
        </p:txBody>
      </p:sp>
    </p:spTree>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ds04.infourok.ru/uploads/ex/098b/0002055a-342c9bb9/640/img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568952" cy="561662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avatars.mds.yandex.net/get-pdb/1521215/f7595ba8-ab38-469b-b70d-ebdd75e2e411/ori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052736"/>
            <a:ext cx="2005451" cy="145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237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gu.jpg"/>
          <p:cNvPicPr>
            <a:picLocks noGrp="1" noChangeAspect="1"/>
          </p:cNvPicPr>
          <p:nvPr>
            <p:ph idx="1"/>
          </p:nvPr>
        </p:nvPicPr>
        <p:blipFill>
          <a:blip r:embed="rId2"/>
          <a:stretch>
            <a:fillRect/>
          </a:stretch>
        </p:blipFill>
        <p:spPr>
          <a:xfrm>
            <a:off x="0" y="0"/>
            <a:ext cx="9144000" cy="7000900"/>
          </a:xfrm>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ujjj.jpg"/>
          <p:cNvPicPr>
            <a:picLocks noGrp="1" noChangeAspect="1"/>
          </p:cNvPicPr>
          <p:nvPr>
            <p:ph idx="1"/>
          </p:nvPr>
        </p:nvPicPr>
        <p:blipFill>
          <a:blip r:embed="rId2"/>
          <a:stretch>
            <a:fillRect/>
          </a:stretch>
        </p:blipFill>
        <p:spPr>
          <a:xfrm>
            <a:off x="357158" y="214290"/>
            <a:ext cx="8358246" cy="6403899"/>
          </a:xfrm>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ktoltg.jpg"/>
          <p:cNvPicPr>
            <a:picLocks noGrp="1" noChangeAspect="1"/>
          </p:cNvPicPr>
          <p:nvPr>
            <p:ph idx="1"/>
          </p:nvPr>
        </p:nvPicPr>
        <p:blipFill>
          <a:blip r:embed="rId2"/>
          <a:stretch>
            <a:fillRect/>
          </a:stretch>
        </p:blipFill>
        <p:spPr>
          <a:xfrm>
            <a:off x="428596" y="214290"/>
            <a:ext cx="8429684" cy="5883285"/>
          </a:xfr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АКУЛ.jpg"/>
          <p:cNvPicPr>
            <a:picLocks noGrp="1" noChangeAspect="1"/>
          </p:cNvPicPr>
          <p:nvPr>
            <p:ph idx="1"/>
          </p:nvPr>
        </p:nvPicPr>
        <p:blipFill>
          <a:blip r:embed="rId2"/>
          <a:stretch>
            <a:fillRect/>
          </a:stretch>
        </p:blipFill>
        <p:spPr>
          <a:xfrm>
            <a:off x="428596" y="285728"/>
            <a:ext cx="8429683" cy="5840435"/>
          </a:xfr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57752" y="5143512"/>
            <a:ext cx="3643338" cy="500066"/>
          </a:xfrm>
        </p:spPr>
        <p:txBody>
          <a:bodyPr>
            <a:normAutofit/>
          </a:bodyPr>
          <a:lstStyle/>
          <a:p>
            <a:r>
              <a:rPr lang="kk-KZ" sz="2400" dirty="0"/>
              <a:t>Спирогира - </a:t>
            </a:r>
            <a:r>
              <a:rPr lang="en-US" sz="2400" dirty="0"/>
              <a:t>Spirogyra</a:t>
            </a:r>
            <a:endParaRPr lang="ru-RU" sz="2400" dirty="0"/>
          </a:p>
        </p:txBody>
      </p:sp>
      <p:sp>
        <p:nvSpPr>
          <p:cNvPr id="6" name="Содержимое 5"/>
          <p:cNvSpPr>
            <a:spLocks noGrp="1"/>
          </p:cNvSpPr>
          <p:nvPr>
            <p:ph idx="1"/>
          </p:nvPr>
        </p:nvSpPr>
        <p:spPr>
          <a:xfrm>
            <a:off x="214282" y="620687"/>
            <a:ext cx="7814102" cy="5626331"/>
          </a:xfrm>
        </p:spPr>
        <p:txBody>
          <a:bodyPr/>
          <a:lstStyle/>
          <a:p>
            <a:pPr>
              <a:buNone/>
            </a:pPr>
            <a:r>
              <a:rPr lang="en-US" sz="2400" dirty="0"/>
              <a:t>                                  </a:t>
            </a:r>
            <a:r>
              <a:rPr lang="kk-KZ" sz="2400" b="1" dirty="0">
                <a:solidFill>
                  <a:srgbClr val="7030A0"/>
                </a:solidFill>
              </a:rPr>
              <a:t>СПИРОГИРА</a:t>
            </a:r>
            <a:r>
              <a:rPr lang="en-US" sz="2400" b="1" dirty="0">
                <a:solidFill>
                  <a:srgbClr val="7030A0"/>
                </a:solidFill>
              </a:rPr>
              <a:t> </a:t>
            </a:r>
            <a:r>
              <a:rPr lang="kk-KZ" sz="2400" b="1" dirty="0">
                <a:solidFill>
                  <a:srgbClr val="7030A0"/>
                </a:solidFill>
              </a:rPr>
              <a:t>–</a:t>
            </a:r>
            <a:r>
              <a:rPr lang="en-US" sz="2400" b="1" dirty="0">
                <a:solidFill>
                  <a:srgbClr val="7030A0"/>
                </a:solidFill>
              </a:rPr>
              <a:t>SPIROGYRA  </a:t>
            </a:r>
          </a:p>
        </p:txBody>
      </p:sp>
      <p:pic>
        <p:nvPicPr>
          <p:cNvPr id="13314" name="Picture 2" descr="A."/>
          <p:cNvPicPr>
            <a:picLocks noChangeAspect="1" noChangeArrowheads="1"/>
          </p:cNvPicPr>
          <p:nvPr/>
        </p:nvPicPr>
        <p:blipFill>
          <a:blip r:embed="rId2"/>
          <a:srcRect/>
          <a:stretch>
            <a:fillRect/>
          </a:stretch>
        </p:blipFill>
        <p:spPr bwMode="auto">
          <a:xfrm>
            <a:off x="4786313" y="1714488"/>
            <a:ext cx="3857653" cy="3357586"/>
          </a:xfrm>
          <a:prstGeom prst="rect">
            <a:avLst/>
          </a:prstGeom>
          <a:noFill/>
        </p:spPr>
      </p:pic>
      <p:sp>
        <p:nvSpPr>
          <p:cNvPr id="9" name="Прямоугольник 8"/>
          <p:cNvSpPr/>
          <p:nvPr/>
        </p:nvSpPr>
        <p:spPr>
          <a:xfrm>
            <a:off x="214282" y="1428736"/>
            <a:ext cx="4357718" cy="4154984"/>
          </a:xfrm>
          <a:prstGeom prst="rect">
            <a:avLst/>
          </a:prstGeom>
        </p:spPr>
        <p:txBody>
          <a:bodyPr wrap="square">
            <a:spAutoFit/>
          </a:bodyPr>
          <a:lstStyle/>
          <a:p>
            <a:r>
              <a:rPr lang="ru-RU" sz="2400" b="1" i="1" dirty="0">
                <a:latin typeface="Times New Roman" pitchFamily="18" charset="0"/>
                <a:cs typeface="Times New Roman" pitchFamily="18" charset="0"/>
              </a:rPr>
              <a:t>Спирогира</a:t>
            </a:r>
            <a:r>
              <a:rPr lang="ru-RU" sz="2400" b="1" dirty="0">
                <a:latin typeface="Times New Roman" pitchFamily="18" charset="0"/>
                <a:cs typeface="Times New Roman" pitchFamily="18" charset="0"/>
              </a:rPr>
              <a:t> - </a:t>
            </a:r>
            <a:r>
              <a:rPr lang="ru-RU" sz="2400" b="1" dirty="0" err="1">
                <a:latin typeface="Times New Roman" pitchFamily="18" charset="0"/>
                <a:cs typeface="Times New Roman" pitchFamily="18" charset="0"/>
              </a:rPr>
              <a:t>тұщы </a:t>
            </a:r>
            <a:r>
              <a:rPr lang="ru-RU" sz="2400" b="1" dirty="0">
                <a:latin typeface="Times New Roman" pitchFamily="18" charset="0"/>
                <a:cs typeface="Times New Roman" pitchFamily="18" charset="0"/>
              </a:rPr>
              <a:t>су </a:t>
            </a:r>
            <a:r>
              <a:rPr lang="ru-RU" sz="2400" b="1" dirty="0" err="1">
                <a:latin typeface="Times New Roman" pitchFamily="18" charset="0"/>
                <a:cs typeface="Times New Roman" pitchFamily="18" charset="0"/>
              </a:rPr>
              <a:t>қоймаларында тіршілік</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ететін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ағза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Спирогирада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жібі</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қатарға орналасып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ұзын жасушалардан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құралған көпжасушалы балдыр</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Ол</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өзге балдырлармен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бірге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жиналып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суға жасыл</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түс береді</a:t>
            </a:r>
            <a:r>
              <a:rPr lang="ru-RU" sz="2400" b="1" dirty="0">
                <a:latin typeface="Times New Roman" pitchFamily="18" charset="0"/>
                <a:cs typeface="Times New Roman" pitchFamily="18" charset="0"/>
              </a:rPr>
              <a:t>. Спирогира </a:t>
            </a:r>
            <a:r>
              <a:rPr lang="ru-RU" sz="2400" b="1" dirty="0" err="1">
                <a:latin typeface="Times New Roman" pitchFamily="18" charset="0"/>
                <a:cs typeface="Times New Roman" pitchFamily="18" charset="0"/>
              </a:rPr>
              <a:t>қолға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алғанда</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жібектей</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жұмсақ</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болып</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сезіледі</a:t>
            </a:r>
            <a:r>
              <a:rPr lang="ru-RU" sz="2400" b="1" dirty="0">
                <a:latin typeface="Times New Roman" pitchFamily="18" charset="0"/>
                <a:cs typeface="Times New Roman" pitchFamily="18" charset="0"/>
              </a:rPr>
              <a:t>. </a:t>
            </a: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388</TotalTime>
  <Words>1353</Words>
  <Application>Microsoft Office PowerPoint</Application>
  <PresentationFormat>Экран (4:3)</PresentationFormat>
  <Paragraphs>79</Paragraphs>
  <Slides>40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40</vt:i4>
      </vt:variant>
    </vt:vector>
  </HeadingPairs>
  <TitlesOfParts>
    <vt:vector size="47" baseType="lpstr">
      <vt:lpstr>Calibri</vt:lpstr>
      <vt:lpstr>Georgia</vt:lpstr>
      <vt:lpstr>Times New Roman</vt:lpstr>
      <vt:lpstr>Trebuchet MS</vt:lpstr>
      <vt:lpstr>Wingdings</vt:lpstr>
      <vt:lpstr>Wingdings 2</vt:lpstr>
      <vt:lpstr>Городская</vt:lpstr>
      <vt:lpstr>Презентация PowerPoint</vt:lpstr>
      <vt:lpstr>Жоспар </vt:lpstr>
      <vt:lpstr>Презентация PowerPoint</vt:lpstr>
      <vt:lpstr>   Жасыл балдырларға жалпы    сипаттама</vt:lpstr>
      <vt:lpstr>Презентация PowerPoint</vt:lpstr>
      <vt:lpstr>Презентация PowerPoint</vt:lpstr>
      <vt:lpstr>Презентация PowerPoint</vt:lpstr>
      <vt:lpstr>Презентация PowerPoint</vt:lpstr>
      <vt:lpstr>Спирогира - Spirogyra</vt:lpstr>
      <vt:lpstr>Презентация PowerPoint</vt:lpstr>
      <vt:lpstr>Презентация PowerPoint</vt:lpstr>
      <vt:lpstr>Презентация PowerPoint</vt:lpstr>
      <vt:lpstr>Спирогира мен улотрикс </vt:lpstr>
      <vt:lpstr>Презентация PowerPoint</vt:lpstr>
      <vt:lpstr>Презентация PowerPoint</vt:lpstr>
      <vt:lpstr>Вольвоксты балдырлар</vt:lpstr>
      <vt:lpstr>Презентация PowerPoint</vt:lpstr>
      <vt:lpstr>Протококкты балдырлар  классы</vt:lpstr>
      <vt:lpstr>Презентация PowerPoint</vt:lpstr>
      <vt:lpstr>Презентация PowerPoint</vt:lpstr>
      <vt:lpstr>Улотриксті балдырларт класы</vt:lpstr>
      <vt:lpstr>Презентация PowerPoint</vt:lpstr>
      <vt:lpstr>Сифонды балдырлар класы</vt:lpstr>
      <vt:lpstr>Тіркеспелі немесе коньюгациялы     балдырлар    класы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Қорытынды</vt:lpstr>
      <vt:lpstr>       ПАЙДАЛАНҒАН ӘДЕБИЕТТЕР</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Zero01</dc:creator>
  <cp:lastModifiedBy>Мамурова Асем</cp:lastModifiedBy>
  <cp:revision>48</cp:revision>
  <dcterms:created xsi:type="dcterms:W3CDTF">2019-01-19T07:09:07Z</dcterms:created>
  <dcterms:modified xsi:type="dcterms:W3CDTF">2019-10-14T05:22:01Z</dcterms:modified>
</cp:coreProperties>
</file>